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465" r:id="rId5"/>
    <p:sldId id="507" r:id="rId6"/>
    <p:sldId id="515" r:id="rId7"/>
    <p:sldId id="516" r:id="rId8"/>
    <p:sldId id="517" r:id="rId9"/>
    <p:sldId id="518" r:id="rId10"/>
    <p:sldId id="471" r:id="rId11"/>
    <p:sldId id="482" r:id="rId12"/>
    <p:sldId id="519" r:id="rId13"/>
    <p:sldId id="520" r:id="rId14"/>
    <p:sldId id="521" r:id="rId15"/>
    <p:sldId id="522" r:id="rId16"/>
    <p:sldId id="523" r:id="rId17"/>
    <p:sldId id="524" r:id="rId18"/>
    <p:sldId id="525" r:id="rId19"/>
    <p:sldId id="526" r:id="rId20"/>
    <p:sldId id="527" r:id="rId21"/>
    <p:sldId id="528" r:id="rId22"/>
    <p:sldId id="529" r:id="rId23"/>
    <p:sldId id="530" r:id="rId24"/>
    <p:sldId id="531" r:id="rId25"/>
    <p:sldId id="468" r:id="rId26"/>
    <p:sldId id="469" r:id="rId2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Westlake" initials="EW" lastIdx="1" clrIdx="0">
    <p:extLst>
      <p:ext uri="{19B8F6BF-5375-455C-9EA6-DF929625EA0E}">
        <p15:presenceInfo xmlns:p15="http://schemas.microsoft.com/office/powerpoint/2012/main" userId="Elizabeth Westlake" providerId="None"/>
      </p:ext>
    </p:extLst>
  </p:cmAuthor>
  <p:cmAuthor id="2" name="Maria Delgado" initials="MD" lastIdx="4" clrIdx="1">
    <p:extLst>
      <p:ext uri="{19B8F6BF-5375-455C-9EA6-DF929625EA0E}">
        <p15:presenceInfo xmlns:p15="http://schemas.microsoft.com/office/powerpoint/2012/main" userId="S::maria.delgado@webmail.ref.ac.uk::6dd3f844-7b54-448e-81ab-91db1293d38e" providerId="AD"/>
      </p:ext>
    </p:extLst>
  </p:cmAuthor>
  <p:cmAuthor id="3" name="Jane Boggan - REF" initials="JBR" lastIdx="1" clrIdx="2">
    <p:extLst>
      <p:ext uri="{19B8F6BF-5375-455C-9EA6-DF929625EA0E}">
        <p15:presenceInfo xmlns:p15="http://schemas.microsoft.com/office/powerpoint/2012/main" userId="S::Jane.Boggan@ref.ac.uk::08283a08-c170-4d8e-8b59-b0d3abb1a9e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55472" autoAdjust="0"/>
  </p:normalViewPr>
  <p:slideViewPr>
    <p:cSldViewPr snapToGrid="0">
      <p:cViewPr varScale="1">
        <p:scale>
          <a:sx n="61" d="100"/>
          <a:sy n="61" d="100"/>
        </p:scale>
        <p:origin x="2592" y="192"/>
      </p:cViewPr>
      <p:guideLst/>
    </p:cSldViewPr>
  </p:slideViewPr>
  <p:notesTextViewPr>
    <p:cViewPr>
      <p:scale>
        <a:sx n="1" d="1"/>
        <a:sy n="1" d="1"/>
      </p:scale>
      <p:origin x="0" y="0"/>
    </p:cViewPr>
  </p:notesTextViewPr>
  <p:notesViewPr>
    <p:cSldViewPr snapToGrid="0">
      <p:cViewPr varScale="1">
        <p:scale>
          <a:sx n="68" d="100"/>
          <a:sy n="68" d="100"/>
        </p:scale>
        <p:origin x="1848" y="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25B2DE5-3286-4A44-BF55-2FA3E2FCA2DD}" type="datetimeFigureOut">
              <a:rPr lang="en-GB" smtClean="0"/>
              <a:t>16/06/2022</a:t>
            </a:fld>
            <a:endParaRPr lang="en-GB"/>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C917C8E-3C08-4534-B650-AE8054AA6982}" type="slidenum">
              <a:rPr lang="en-GB" smtClean="0"/>
              <a:t>‹#›</a:t>
            </a:fld>
            <a:endParaRPr lang="en-GB"/>
          </a:p>
        </p:txBody>
      </p:sp>
    </p:spTree>
    <p:extLst>
      <p:ext uri="{BB962C8B-B14F-4D97-AF65-F5344CB8AC3E}">
        <p14:creationId xmlns:p14="http://schemas.microsoft.com/office/powerpoint/2010/main" val="14907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a:t>
            </a:fld>
            <a:endParaRPr lang="en-GB"/>
          </a:p>
        </p:txBody>
      </p:sp>
    </p:spTree>
    <p:extLst>
      <p:ext uri="{BB962C8B-B14F-4D97-AF65-F5344CB8AC3E}">
        <p14:creationId xmlns:p14="http://schemas.microsoft.com/office/powerpoint/2010/main" val="341424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10</a:t>
            </a:fld>
            <a:endParaRPr lang="en-GB"/>
          </a:p>
        </p:txBody>
      </p:sp>
    </p:spTree>
    <p:extLst>
      <p:ext uri="{BB962C8B-B14F-4D97-AF65-F5344CB8AC3E}">
        <p14:creationId xmlns:p14="http://schemas.microsoft.com/office/powerpoint/2010/main" val="3275550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11</a:t>
            </a:fld>
            <a:endParaRPr lang="en-GB"/>
          </a:p>
        </p:txBody>
      </p:sp>
    </p:spTree>
    <p:extLst>
      <p:ext uri="{BB962C8B-B14F-4D97-AF65-F5344CB8AC3E}">
        <p14:creationId xmlns:p14="http://schemas.microsoft.com/office/powerpoint/2010/main" val="384554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GB" sz="1800" b="0" i="0" dirty="0">
                <a:solidFill>
                  <a:srgbClr val="000000"/>
                </a:solidFill>
                <a:effectLst/>
                <a:latin typeface="Calibri" panose="020F0502020204030204" pitchFamily="34" charset="0"/>
              </a:rPr>
              <a:t> </a:t>
            </a:r>
            <a:endParaRPr lang="en-GB" b="0" i="0" dirty="0">
              <a:solidFill>
                <a:srgbClr val="000000"/>
              </a:solidFill>
              <a:effectLst/>
              <a:latin typeface="Segoe UI" panose="020B0502040204020203"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dirty="0">
              <a:solidFill>
                <a:srgbClr val="4D738A"/>
              </a:solidFill>
              <a:latin typeface="Calibri" panose="020F0502020204030204" pitchFamily="34" charset="0"/>
              <a:ea typeface="+mj-ea"/>
              <a:cs typeface="Calibri" panose="020F0502020204030204" pitchFamily="34" charset="0"/>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12</a:t>
            </a:fld>
            <a:endParaRPr lang="en-GB"/>
          </a:p>
        </p:txBody>
      </p:sp>
    </p:spTree>
    <p:extLst>
      <p:ext uri="{BB962C8B-B14F-4D97-AF65-F5344CB8AC3E}">
        <p14:creationId xmlns:p14="http://schemas.microsoft.com/office/powerpoint/2010/main" val="3674688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13</a:t>
            </a:fld>
            <a:endParaRPr lang="en-GB"/>
          </a:p>
        </p:txBody>
      </p:sp>
    </p:spTree>
    <p:extLst>
      <p:ext uri="{BB962C8B-B14F-4D97-AF65-F5344CB8AC3E}">
        <p14:creationId xmlns:p14="http://schemas.microsoft.com/office/powerpoint/2010/main" val="3988055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14</a:t>
            </a:fld>
            <a:endParaRPr lang="en-GB"/>
          </a:p>
        </p:txBody>
      </p:sp>
    </p:spTree>
    <p:extLst>
      <p:ext uri="{BB962C8B-B14F-4D97-AF65-F5344CB8AC3E}">
        <p14:creationId xmlns:p14="http://schemas.microsoft.com/office/powerpoint/2010/main" val="1009295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15</a:t>
            </a:fld>
            <a:endParaRPr lang="en-GB"/>
          </a:p>
        </p:txBody>
      </p:sp>
    </p:spTree>
    <p:extLst>
      <p:ext uri="{BB962C8B-B14F-4D97-AF65-F5344CB8AC3E}">
        <p14:creationId xmlns:p14="http://schemas.microsoft.com/office/powerpoint/2010/main" val="1101248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16</a:t>
            </a:fld>
            <a:endParaRPr lang="en-GB"/>
          </a:p>
        </p:txBody>
      </p:sp>
    </p:spTree>
    <p:extLst>
      <p:ext uri="{BB962C8B-B14F-4D97-AF65-F5344CB8AC3E}">
        <p14:creationId xmlns:p14="http://schemas.microsoft.com/office/powerpoint/2010/main" val="190748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17</a:t>
            </a:fld>
            <a:endParaRPr lang="en-GB"/>
          </a:p>
        </p:txBody>
      </p:sp>
    </p:spTree>
    <p:extLst>
      <p:ext uri="{BB962C8B-B14F-4D97-AF65-F5344CB8AC3E}">
        <p14:creationId xmlns:p14="http://schemas.microsoft.com/office/powerpoint/2010/main" val="2593538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18</a:t>
            </a:fld>
            <a:endParaRPr lang="en-GB"/>
          </a:p>
        </p:txBody>
      </p:sp>
    </p:spTree>
    <p:extLst>
      <p:ext uri="{BB962C8B-B14F-4D97-AF65-F5344CB8AC3E}">
        <p14:creationId xmlns:p14="http://schemas.microsoft.com/office/powerpoint/2010/main" val="1157226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19</a:t>
            </a:fld>
            <a:endParaRPr lang="en-GB"/>
          </a:p>
        </p:txBody>
      </p:sp>
    </p:spTree>
    <p:extLst>
      <p:ext uri="{BB962C8B-B14F-4D97-AF65-F5344CB8AC3E}">
        <p14:creationId xmlns:p14="http://schemas.microsoft.com/office/powerpoint/2010/main" val="806423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2</a:t>
            </a:fld>
            <a:endParaRPr lang="en-GB" dirty="0"/>
          </a:p>
        </p:txBody>
      </p:sp>
    </p:spTree>
    <p:extLst>
      <p:ext uri="{BB962C8B-B14F-4D97-AF65-F5344CB8AC3E}">
        <p14:creationId xmlns:p14="http://schemas.microsoft.com/office/powerpoint/2010/main" val="2392308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20</a:t>
            </a:fld>
            <a:endParaRPr lang="en-GB"/>
          </a:p>
        </p:txBody>
      </p:sp>
    </p:spTree>
    <p:extLst>
      <p:ext uri="{BB962C8B-B14F-4D97-AF65-F5344CB8AC3E}">
        <p14:creationId xmlns:p14="http://schemas.microsoft.com/office/powerpoint/2010/main" val="489474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Arial" panose="020B0604020202020204" pitchFamily="34" charset="0"/>
              </a:rPr>
              <a:t> </a:t>
            </a:r>
            <a:r>
              <a:rPr lang="en-GB" sz="1800" b="0" i="0" dirty="0">
                <a:solidFill>
                  <a:srgbClr val="000000"/>
                </a:solidFill>
                <a:effectLst/>
                <a:latin typeface="Calibri" panose="020F0502020204030204" pitchFamily="34" charset="0"/>
              </a:rPr>
              <a:t>  </a:t>
            </a:r>
            <a:endParaRPr lang="en-GB" b="0" i="0" dirty="0">
              <a:solidFill>
                <a:srgbClr val="000000"/>
              </a:solidFill>
              <a:effectLst/>
              <a:latin typeface="Segoe UI" panose="020B0502040204020203" pitchFamily="34" charset="0"/>
            </a:endParaRPr>
          </a:p>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21</a:t>
            </a:fld>
            <a:endParaRPr lang="en-GB"/>
          </a:p>
        </p:txBody>
      </p:sp>
    </p:spTree>
    <p:extLst>
      <p:ext uri="{BB962C8B-B14F-4D97-AF65-F5344CB8AC3E}">
        <p14:creationId xmlns:p14="http://schemas.microsoft.com/office/powerpoint/2010/main" val="1544295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281558"/>
            <a:ext cx="7315200" cy="2700338"/>
          </a:xfrm>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22</a:t>
            </a:fld>
            <a:endParaRPr lang="en-GB" dirty="0"/>
          </a:p>
        </p:txBody>
      </p:sp>
    </p:spTree>
    <p:extLst>
      <p:ext uri="{BB962C8B-B14F-4D97-AF65-F5344CB8AC3E}">
        <p14:creationId xmlns:p14="http://schemas.microsoft.com/office/powerpoint/2010/main" val="886483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Arial" panose="020B0604020202020204" pitchFamily="34" charset="0"/>
              </a:rPr>
              <a:t> </a:t>
            </a: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23</a:t>
            </a:fld>
            <a:endParaRPr lang="en-GB"/>
          </a:p>
        </p:txBody>
      </p:sp>
    </p:spTree>
    <p:extLst>
      <p:ext uri="{BB962C8B-B14F-4D97-AF65-F5344CB8AC3E}">
        <p14:creationId xmlns:p14="http://schemas.microsoft.com/office/powerpoint/2010/main" val="605729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Arial" panose="020B0604020202020204" pitchFamily="34" charset="0"/>
              <a:buChar char="•"/>
            </a:pPr>
            <a:endParaRPr lang="en-GB" sz="1800" b="0" i="0" dirty="0">
              <a:solidFill>
                <a:srgbClr val="000000"/>
              </a:solidFill>
              <a:effectLst/>
              <a:latin typeface="Calibri" panose="020F0502020204030204" pitchFamily="34" charset="0"/>
            </a:endParaRP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3</a:t>
            </a:fld>
            <a:endParaRPr lang="en-GB"/>
          </a:p>
        </p:txBody>
      </p:sp>
    </p:spTree>
    <p:extLst>
      <p:ext uri="{BB962C8B-B14F-4D97-AF65-F5344CB8AC3E}">
        <p14:creationId xmlns:p14="http://schemas.microsoft.com/office/powerpoint/2010/main" val="2194464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Arial" panose="020B0604020202020204" pitchFamily="34" charset="0"/>
              <a:buChar char="•"/>
            </a:pPr>
            <a:endParaRPr lang="en-GB" sz="1800" b="0" i="0" dirty="0">
              <a:solidFill>
                <a:srgbClr val="000000"/>
              </a:solidFill>
              <a:effectLst/>
              <a:latin typeface="Calibri" panose="020F0502020204030204" pitchFamily="34" charset="0"/>
            </a:endParaRP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4</a:t>
            </a:fld>
            <a:endParaRPr lang="en-GB"/>
          </a:p>
        </p:txBody>
      </p:sp>
    </p:spTree>
    <p:extLst>
      <p:ext uri="{BB962C8B-B14F-4D97-AF65-F5344CB8AC3E}">
        <p14:creationId xmlns:p14="http://schemas.microsoft.com/office/powerpoint/2010/main" val="1032425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Arial" panose="020B0604020202020204" pitchFamily="34" charset="0"/>
              <a:buNone/>
            </a:pPr>
            <a:endParaRPr lang="en-GB" sz="1800" b="0" i="0"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5</a:t>
            </a:fld>
            <a:endParaRPr lang="en-GB"/>
          </a:p>
        </p:txBody>
      </p:sp>
    </p:spTree>
    <p:extLst>
      <p:ext uri="{BB962C8B-B14F-4D97-AF65-F5344CB8AC3E}">
        <p14:creationId xmlns:p14="http://schemas.microsoft.com/office/powerpoint/2010/main" val="721191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Arial" panose="020B0604020202020204" pitchFamily="34" charset="0"/>
              <a:buChar char="•"/>
            </a:pPr>
            <a:endParaRPr lang="en-GB" sz="1800" b="0" i="0" dirty="0">
              <a:solidFill>
                <a:srgbClr val="000000"/>
              </a:solidFill>
              <a:effectLst/>
              <a:latin typeface="Calibri" panose="020F0502020204030204" pitchFamily="34" charset="0"/>
            </a:endParaRP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6</a:t>
            </a:fld>
            <a:endParaRPr lang="en-GB"/>
          </a:p>
        </p:txBody>
      </p:sp>
    </p:spTree>
    <p:extLst>
      <p:ext uri="{BB962C8B-B14F-4D97-AF65-F5344CB8AC3E}">
        <p14:creationId xmlns:p14="http://schemas.microsoft.com/office/powerpoint/2010/main" val="2293656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300412"/>
            <a:ext cx="7315200" cy="1686367"/>
          </a:xfrm>
        </p:spPr>
        <p:txBody>
          <a:bodyPr/>
          <a:lstStyle/>
          <a:p>
            <a:pPr marL="457200" lvl="1" indent="0">
              <a:buFont typeface="Arial" panose="020B0604020202020204" pitchFamily="34" charset="0"/>
              <a:buNone/>
            </a:pPr>
            <a:endParaRPr lang="en-GB" sz="1200" b="0" i="0" u="none" strike="noStrike" kern="1200" baseline="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7</a:t>
            </a:fld>
            <a:endParaRPr lang="en-GB" dirty="0"/>
          </a:p>
        </p:txBody>
      </p:sp>
    </p:spTree>
    <p:extLst>
      <p:ext uri="{BB962C8B-B14F-4D97-AF65-F5344CB8AC3E}">
        <p14:creationId xmlns:p14="http://schemas.microsoft.com/office/powerpoint/2010/main" val="341424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8</a:t>
            </a:fld>
            <a:endParaRPr lang="en-GB" dirty="0"/>
          </a:p>
        </p:txBody>
      </p:sp>
    </p:spTree>
    <p:extLst>
      <p:ext uri="{BB962C8B-B14F-4D97-AF65-F5344CB8AC3E}">
        <p14:creationId xmlns:p14="http://schemas.microsoft.com/office/powerpoint/2010/main" val="4240030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9</a:t>
            </a:fld>
            <a:endParaRPr lang="en-GB"/>
          </a:p>
        </p:txBody>
      </p:sp>
    </p:spTree>
    <p:extLst>
      <p:ext uri="{BB962C8B-B14F-4D97-AF65-F5344CB8AC3E}">
        <p14:creationId xmlns:p14="http://schemas.microsoft.com/office/powerpoint/2010/main" val="4074842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5A46-701F-439F-AE25-A88AED7850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6967AC-03CF-4436-BEE5-5FBBBCFB60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E30DF1-60EA-4364-AB1B-2A600651420B}"/>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61227797-1D80-403D-97A2-0528089EB2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98F74D-FFAE-4EA5-93CE-58EB72EBB525}"/>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1980728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2692A-2A9F-4C49-AC8A-D08BB985B99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5E2C47-C667-48D3-A6D9-AD40B4048B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FC4DD0-EBE4-4FA8-B490-116F28B3E534}"/>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A66B26C7-24FF-4FE3-98D9-3DD8135E0D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2AAA8-7852-4019-A309-B45D1EB4BE25}"/>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381251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81708D-C782-46A0-9125-1E26CE7B74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6DFA17-4DF8-4864-BD31-142CA51C2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2A3BAC-D625-423F-9466-E32B4902580F}"/>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64CC83C0-72C8-4DEB-AD76-A45B9650E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A9A77A-3CF5-429C-BBBC-2D730C87DB56}"/>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138258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BD8DA-F998-4E9B-9259-1BD790ECF2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118F33-0C28-4D8A-88BD-D9FC5C2F3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ACF539-315D-4228-9C72-0636B2D213BF}"/>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D3EB979A-C1D2-41A7-A35D-BF1F398527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66433C-6EBB-4AC7-9D2A-A5DD9FD0D86D}"/>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3524978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2504C-43AD-4405-A9DB-D1C0A369EA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45341B-FAE6-423F-A174-6DFE5D8131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53CFF5-4491-4D91-82EE-EBA499A40B6C}"/>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AFB3C68E-A9B0-490B-AB9A-687ED84FAF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4F0704-C9BA-4360-80E2-22DCBC7D746E}"/>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99447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243BD-F32A-43C1-AD0D-7A270DC0F6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C32884-B9AE-40A6-B4F5-64A81F2957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C6391E2-EC06-4286-9730-27F44B7B19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D74780-DB32-4C8D-95D3-DF878D1A0875}"/>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6" name="Footer Placeholder 5">
            <a:extLst>
              <a:ext uri="{FF2B5EF4-FFF2-40B4-BE49-F238E27FC236}">
                <a16:creationId xmlns:a16="http://schemas.microsoft.com/office/drawing/2014/main" id="{F04B4953-967B-457D-9421-398A0557C8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60957A-F644-43DB-8AA7-DEDB1A0B8E6A}"/>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307300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C4065-4607-4A0E-B08D-9DC9FB5E60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722098-3E71-4D33-80AB-FCFBB6D855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D86283-4371-4E15-83E5-E02BEC4702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190EB9-4AAA-42FE-B7BB-0712E26DDB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E8B0BD-2394-49CF-A3E6-F74CA3A261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7CA9CAF-03C7-4826-B07F-682C39B52C73}"/>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8" name="Footer Placeholder 7">
            <a:extLst>
              <a:ext uri="{FF2B5EF4-FFF2-40B4-BE49-F238E27FC236}">
                <a16:creationId xmlns:a16="http://schemas.microsoft.com/office/drawing/2014/main" id="{32522706-15DD-422A-982C-109556D80D2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65F8405-35D3-4E0F-8DBF-AEFE048549FD}"/>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4028988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F137-6C63-44DB-AA56-514A2F589C8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90A28B-AE94-4700-A1E8-4DB7E2B817A7}"/>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4" name="Footer Placeholder 3">
            <a:extLst>
              <a:ext uri="{FF2B5EF4-FFF2-40B4-BE49-F238E27FC236}">
                <a16:creationId xmlns:a16="http://schemas.microsoft.com/office/drawing/2014/main" id="{A56953A2-0AB2-44E9-B3CF-7542ACCD830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F99250-E985-441B-A7DA-6A6CA92039F8}"/>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121937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A87ADD-551D-48A8-B9F0-759CF4C5D090}"/>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3" name="Footer Placeholder 2">
            <a:extLst>
              <a:ext uri="{FF2B5EF4-FFF2-40B4-BE49-F238E27FC236}">
                <a16:creationId xmlns:a16="http://schemas.microsoft.com/office/drawing/2014/main" id="{B28FEFFD-FC50-4E8A-B280-89218BF07D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B35A3C-5DF2-4137-81CB-E46A1BC784D9}"/>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411391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FDBD0-E8D6-4A0F-AD77-0935125D07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8CD7ED-998A-4100-8243-F0F1C3C128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56190F1-E984-449A-A1DD-9667727F6A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9DCE5C-FF0A-40A2-8EEA-A5DB0E56876C}"/>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6" name="Footer Placeholder 5">
            <a:extLst>
              <a:ext uri="{FF2B5EF4-FFF2-40B4-BE49-F238E27FC236}">
                <a16:creationId xmlns:a16="http://schemas.microsoft.com/office/drawing/2014/main" id="{2B3F617F-AB6A-4930-9BFF-3BBCFE6AE7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163B8E-64BB-4BFB-81CD-8E9287C3186E}"/>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41096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F8E0A-77AC-453F-BBF3-A75BE91F6B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EA858B-33A8-45EF-86F7-C0F4ABB977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70F525E-BF19-4D86-A8A6-BF59BD68EE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40F49-69E2-441A-BED2-43825CB81799}"/>
              </a:ext>
            </a:extLst>
          </p:cNvPr>
          <p:cNvSpPr>
            <a:spLocks noGrp="1"/>
          </p:cNvSpPr>
          <p:nvPr>
            <p:ph type="dt" sz="half" idx="10"/>
          </p:nvPr>
        </p:nvSpPr>
        <p:spPr/>
        <p:txBody>
          <a:bodyPr/>
          <a:lstStyle/>
          <a:p>
            <a:fld id="{3EC092C8-5A2B-4F87-AAF2-4B89BBA2BBEF}" type="datetimeFigureOut">
              <a:rPr lang="en-GB" smtClean="0"/>
              <a:t>16/06/2022</a:t>
            </a:fld>
            <a:endParaRPr lang="en-GB"/>
          </a:p>
        </p:txBody>
      </p:sp>
      <p:sp>
        <p:nvSpPr>
          <p:cNvPr id="6" name="Footer Placeholder 5">
            <a:extLst>
              <a:ext uri="{FF2B5EF4-FFF2-40B4-BE49-F238E27FC236}">
                <a16:creationId xmlns:a16="http://schemas.microsoft.com/office/drawing/2014/main" id="{103C22C1-31D8-453A-945C-D86893EAAC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2F7AE7-0372-4326-8CEC-532C88E43F30}"/>
              </a:ext>
            </a:extLst>
          </p:cNvPr>
          <p:cNvSpPr>
            <a:spLocks noGrp="1"/>
          </p:cNvSpPr>
          <p:nvPr>
            <p:ph type="sldNum" sz="quarter" idx="12"/>
          </p:nvPr>
        </p:nvSpPr>
        <p:spPr/>
        <p:txBody>
          <a:bodyPr/>
          <a:lstStyle/>
          <a:p>
            <a:fld id="{6B98FFFD-5DE7-4F21-AF1B-790FE8D7AC81}" type="slidenum">
              <a:rPr lang="en-GB" smtClean="0"/>
              <a:t>‹#›</a:t>
            </a:fld>
            <a:endParaRPr lang="en-GB"/>
          </a:p>
        </p:txBody>
      </p:sp>
    </p:spTree>
    <p:extLst>
      <p:ext uri="{BB962C8B-B14F-4D97-AF65-F5344CB8AC3E}">
        <p14:creationId xmlns:p14="http://schemas.microsoft.com/office/powerpoint/2010/main" val="221555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1C7564-06A3-411C-B100-A892DBFEA4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902CF7-F699-47C7-ACD7-295FF7CB65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2952F7-519A-4DAB-81B6-23BFC768AB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092C8-5A2B-4F87-AAF2-4B89BBA2BBEF}" type="datetimeFigureOut">
              <a:rPr lang="en-GB" smtClean="0"/>
              <a:t>16/06/2022</a:t>
            </a:fld>
            <a:endParaRPr lang="en-GB"/>
          </a:p>
        </p:txBody>
      </p:sp>
      <p:sp>
        <p:nvSpPr>
          <p:cNvPr id="5" name="Footer Placeholder 4">
            <a:extLst>
              <a:ext uri="{FF2B5EF4-FFF2-40B4-BE49-F238E27FC236}">
                <a16:creationId xmlns:a16="http://schemas.microsoft.com/office/drawing/2014/main" id="{C772699D-C813-4C5F-ACF7-2ED8E4C2CA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146A56-9C73-415D-A983-34F162194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8FFFD-5DE7-4F21-AF1B-790FE8D7AC81}" type="slidenum">
              <a:rPr lang="en-GB" smtClean="0"/>
              <a:t>‹#›</a:t>
            </a:fld>
            <a:endParaRPr lang="en-GB"/>
          </a:p>
        </p:txBody>
      </p:sp>
    </p:spTree>
    <p:extLst>
      <p:ext uri="{BB962C8B-B14F-4D97-AF65-F5344CB8AC3E}">
        <p14:creationId xmlns:p14="http://schemas.microsoft.com/office/powerpoint/2010/main" val="1931821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9"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1378839"/>
          </a:xfrm>
          <a:prstGeom prst="rect">
            <a:avLst/>
          </a:prstGeom>
        </p:spPr>
        <p:txBody>
          <a:bodyPr wrap="square" lIns="91440" tIns="45720" rIns="91440" bIns="45720" anchor="t">
            <a:spAutoFit/>
          </a:bodyPr>
          <a:lstStyle/>
          <a:p>
            <a:pPr lvl="1"/>
            <a:r>
              <a:rPr lang="en-GB" sz="4400" b="1" dirty="0">
                <a:solidFill>
                  <a:srgbClr val="4D738A"/>
                </a:solidFill>
                <a:latin typeface="Calibri"/>
                <a:ea typeface="Calibri"/>
                <a:cs typeface="Calibri"/>
              </a:rPr>
              <a:t>Main </a:t>
            </a:r>
            <a:r>
              <a:rPr lang="en-GB" sz="4400" b="1" dirty="0">
                <a:solidFill>
                  <a:schemeClr val="tx2"/>
                </a:solidFill>
                <a:latin typeface="Calibri"/>
                <a:ea typeface="Calibri"/>
                <a:cs typeface="Calibri"/>
              </a:rPr>
              <a:t>Panel</a:t>
            </a:r>
            <a:r>
              <a:rPr lang="en-GB" sz="4400" b="1" dirty="0">
                <a:solidFill>
                  <a:srgbClr val="4D738A"/>
                </a:solidFill>
                <a:latin typeface="Calibri"/>
                <a:ea typeface="Calibri"/>
                <a:cs typeface="Calibri"/>
              </a:rPr>
              <a:t> D: Headlines</a:t>
            </a:r>
            <a:endParaRPr lang="en-GB" sz="4400" dirty="0">
              <a:ea typeface="+mn-lt"/>
              <a:cs typeface="+mn-lt"/>
            </a:endParaRPr>
          </a:p>
          <a:p>
            <a:pPr marL="0" lvl="1">
              <a:lnSpc>
                <a:spcPct val="90000"/>
              </a:lnSpc>
              <a:spcBef>
                <a:spcPct val="0"/>
              </a:spcBef>
            </a:pPr>
            <a:endParaRPr lang="en-GB" sz="4400" dirty="0">
              <a:solidFill>
                <a:srgbClr val="4D738A"/>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287624"/>
            <a:ext cx="10677094" cy="6180153"/>
          </a:xfrm>
          <a:prstGeom prst="rect">
            <a:avLst/>
          </a:prstGeom>
          <a:noFill/>
        </p:spPr>
        <p:txBody>
          <a:bodyPr wrap="square" rtlCol="0">
            <a:spAutoFit/>
          </a:bodyPr>
          <a:lstStyle/>
          <a:p>
            <a:pPr marL="685800" lvl="1" indent="-228600">
              <a:lnSpc>
                <a:spcPct val="90000"/>
              </a:lnSpc>
              <a:spcBef>
                <a:spcPts val="1000"/>
              </a:spcBef>
              <a:buFont typeface="Arial" panose="020B0604020202020204" pitchFamily="34" charset="0"/>
              <a:buChar char="•"/>
            </a:pPr>
            <a:r>
              <a:rPr lang="en-GB" sz="3200" dirty="0">
                <a:solidFill>
                  <a:srgbClr val="00799B"/>
                </a:solidFill>
              </a:rPr>
              <a:t>Breadth and quality of arts and humanities research in the UK, the extent of its contribution to national life, and the range and variety of its productive collaborations with research produced in other disciplines, amply evidenced throughout REF 2021. </a:t>
            </a:r>
          </a:p>
          <a:p>
            <a:pPr marL="685800" lvl="1" indent="-228600">
              <a:lnSpc>
                <a:spcPct val="90000"/>
              </a:lnSpc>
              <a:spcBef>
                <a:spcPts val="1000"/>
              </a:spcBef>
              <a:buFont typeface="Arial" panose="020B0604020202020204" pitchFamily="34" charset="0"/>
              <a:buChar char="•"/>
            </a:pPr>
            <a:r>
              <a:rPr lang="en-GB" sz="3200" dirty="0">
                <a:solidFill>
                  <a:srgbClr val="00799B"/>
                </a:solidFill>
              </a:rPr>
              <a:t>41 per cent of the submitted research was assessed to be world-leading (4*); </a:t>
            </a:r>
          </a:p>
          <a:p>
            <a:pPr marL="685800" lvl="1" indent="-228600">
              <a:lnSpc>
                <a:spcPct val="90000"/>
              </a:lnSpc>
              <a:spcBef>
                <a:spcPts val="1000"/>
              </a:spcBef>
              <a:buFont typeface="Arial" panose="020B0604020202020204" pitchFamily="34" charset="0"/>
              <a:buChar char="•"/>
            </a:pPr>
            <a:r>
              <a:rPr lang="en-GB" sz="3200" dirty="0">
                <a:solidFill>
                  <a:srgbClr val="00799B"/>
                </a:solidFill>
              </a:rPr>
              <a:t>40 per cent to be internationally excellent (3*); </a:t>
            </a:r>
          </a:p>
          <a:p>
            <a:pPr marL="685800" lvl="1" indent="-228600">
              <a:lnSpc>
                <a:spcPct val="90000"/>
              </a:lnSpc>
              <a:spcBef>
                <a:spcPts val="1000"/>
              </a:spcBef>
              <a:buFont typeface="Arial" panose="020B0604020202020204" pitchFamily="34" charset="0"/>
              <a:buChar char="•"/>
            </a:pPr>
            <a:r>
              <a:rPr lang="en-GB" sz="3200" dirty="0">
                <a:solidFill>
                  <a:srgbClr val="00799B"/>
                </a:solidFill>
              </a:rPr>
              <a:t>17 per cent assessed as internationally recognised (2*); </a:t>
            </a:r>
          </a:p>
          <a:p>
            <a:pPr marL="685800" lvl="1" indent="-228600">
              <a:lnSpc>
                <a:spcPct val="90000"/>
              </a:lnSpc>
              <a:spcBef>
                <a:spcPts val="1000"/>
              </a:spcBef>
              <a:buFont typeface="Arial" panose="020B0604020202020204" pitchFamily="34" charset="0"/>
              <a:buChar char="•"/>
            </a:pPr>
            <a:r>
              <a:rPr lang="en-GB" sz="3200" dirty="0">
                <a:solidFill>
                  <a:srgbClr val="00799B"/>
                </a:solidFill>
              </a:rPr>
              <a:t>2 per cent as nationally recognised (1*). </a:t>
            </a:r>
          </a:p>
          <a:p>
            <a:pPr marL="685800" lvl="1" indent="-228600">
              <a:lnSpc>
                <a:spcPct val="90000"/>
              </a:lnSpc>
              <a:spcBef>
                <a:spcPts val="1000"/>
              </a:spcBef>
              <a:buFont typeface="Arial" panose="020B0604020202020204" pitchFamily="34" charset="0"/>
              <a:buChar char="•"/>
            </a:pPr>
            <a:endParaRPr lang="en-GB" sz="3200" dirty="0">
              <a:solidFill>
                <a:schemeClr val="tx2"/>
              </a:solidFill>
            </a:endParaRPr>
          </a:p>
          <a:p>
            <a:pPr marL="685800" lvl="1" indent="-228600">
              <a:lnSpc>
                <a:spcPct val="90000"/>
              </a:lnSpc>
              <a:spcBef>
                <a:spcPts val="1000"/>
              </a:spcBef>
              <a:buFont typeface="Arial" panose="020B0604020202020204" pitchFamily="34" charset="0"/>
              <a:buChar char="•"/>
            </a:pPr>
            <a:endParaRPr lang="en-GB" sz="3200" dirty="0">
              <a:solidFill>
                <a:schemeClr val="tx2"/>
              </a:solidFill>
            </a:endParaRPr>
          </a:p>
        </p:txBody>
      </p:sp>
      <p:sp>
        <p:nvSpPr>
          <p:cNvPr id="7" name="Rectangle 6">
            <a:extLst>
              <a:ext uri="{FF2B5EF4-FFF2-40B4-BE49-F238E27FC236}">
                <a16:creationId xmlns:a16="http://schemas.microsoft.com/office/drawing/2014/main" id="{7EB71C74-8032-2855-75DE-502788F2F2BB}"/>
              </a:ext>
            </a:extLst>
          </p:cNvPr>
          <p:cNvSpPr/>
          <p:nvPr/>
        </p:nvSpPr>
        <p:spPr>
          <a:xfrm>
            <a:off x="15988" y="39598"/>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1238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1439368"/>
          </a:xfrm>
          <a:prstGeom prst="rect">
            <a:avLst/>
          </a:prstGeom>
          <a:noFill/>
        </p:spPr>
        <p:txBody>
          <a:bodyPr wrap="square" rtlCol="0">
            <a:spAutoFit/>
          </a:bodyPr>
          <a:lstStyle/>
          <a:p>
            <a:pPr>
              <a:lnSpc>
                <a:spcPct val="90000"/>
              </a:lnSpc>
              <a:spcBef>
                <a:spcPts val="1000"/>
              </a:spcBef>
            </a:pPr>
            <a:r>
              <a:rPr lang="en-GB" sz="3600" dirty="0">
                <a:solidFill>
                  <a:srgbClr val="4D738A"/>
                </a:solidFill>
                <a:latin typeface="Calibri" panose="020F0502020204030204" pitchFamily="34" charset="0"/>
                <a:ea typeface="+mj-ea"/>
                <a:cs typeface="Calibri" panose="020F0502020204030204" pitchFamily="34" charset="0"/>
              </a:rPr>
              <a:t>Overall quality profile</a:t>
            </a:r>
          </a:p>
          <a:p>
            <a:pPr marL="57150" indent="-228600">
              <a:lnSpc>
                <a:spcPct val="90000"/>
              </a:lnSpc>
              <a:spcBef>
                <a:spcPts val="1000"/>
              </a:spcBef>
              <a:buFont typeface="Arial" panose="020B0604020202020204" pitchFamily="34" charset="0"/>
              <a:buChar char="•"/>
            </a:pP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graphicFrame>
        <p:nvGraphicFramePr>
          <p:cNvPr id="5" name="Table 6">
            <a:extLst>
              <a:ext uri="{FF2B5EF4-FFF2-40B4-BE49-F238E27FC236}">
                <a16:creationId xmlns:a16="http://schemas.microsoft.com/office/drawing/2014/main" id="{F7C1565F-A5F3-40E2-A42D-AFA8C6F085A5}"/>
              </a:ext>
            </a:extLst>
          </p:cNvPr>
          <p:cNvGraphicFramePr>
            <a:graphicFrameLocks noGrp="1"/>
          </p:cNvGraphicFramePr>
          <p:nvPr>
            <p:extLst/>
          </p:nvPr>
        </p:nvGraphicFramePr>
        <p:xfrm>
          <a:off x="1200765" y="2334986"/>
          <a:ext cx="8906621" cy="1600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934331153"/>
                    </a:ext>
                  </a:extLst>
                </a:gridCol>
                <a:gridCol w="1625600">
                  <a:extLst>
                    <a:ext uri="{9D8B030D-6E8A-4147-A177-3AD203B41FA5}">
                      <a16:colId xmlns:a16="http://schemas.microsoft.com/office/drawing/2014/main" val="2336164542"/>
                    </a:ext>
                  </a:extLst>
                </a:gridCol>
                <a:gridCol w="1625600">
                  <a:extLst>
                    <a:ext uri="{9D8B030D-6E8A-4147-A177-3AD203B41FA5}">
                      <a16:colId xmlns:a16="http://schemas.microsoft.com/office/drawing/2014/main" val="87172637"/>
                    </a:ext>
                  </a:extLst>
                </a:gridCol>
                <a:gridCol w="1625600">
                  <a:extLst>
                    <a:ext uri="{9D8B030D-6E8A-4147-A177-3AD203B41FA5}">
                      <a16:colId xmlns:a16="http://schemas.microsoft.com/office/drawing/2014/main" val="908934272"/>
                    </a:ext>
                  </a:extLst>
                </a:gridCol>
                <a:gridCol w="2404221">
                  <a:extLst>
                    <a:ext uri="{9D8B030D-6E8A-4147-A177-3AD203B41FA5}">
                      <a16:colId xmlns:a16="http://schemas.microsoft.com/office/drawing/2014/main" val="3081217165"/>
                    </a:ext>
                  </a:extLst>
                </a:gridCol>
              </a:tblGrid>
              <a:tr h="794582">
                <a:tc>
                  <a:txBody>
                    <a:bodyPr/>
                    <a:lstStyle/>
                    <a:p>
                      <a:pPr algn="ctr"/>
                      <a:r>
                        <a:rPr lang="en-GB" sz="2800" dirty="0"/>
                        <a:t>%4*</a:t>
                      </a:r>
                    </a:p>
                  </a:txBody>
                  <a:tcPr/>
                </a:tc>
                <a:tc>
                  <a:txBody>
                    <a:bodyPr/>
                    <a:lstStyle/>
                    <a:p>
                      <a:pPr algn="ctr"/>
                      <a:r>
                        <a:rPr lang="en-GB" sz="2800" dirty="0"/>
                        <a:t>%3*</a:t>
                      </a:r>
                    </a:p>
                  </a:txBody>
                  <a:tcPr/>
                </a:tc>
                <a:tc>
                  <a:txBody>
                    <a:bodyPr/>
                    <a:lstStyle/>
                    <a:p>
                      <a:pPr algn="ctr"/>
                      <a:r>
                        <a:rPr lang="en-GB" sz="2800" dirty="0"/>
                        <a:t>%2*</a:t>
                      </a:r>
                    </a:p>
                  </a:txBody>
                  <a:tcPr/>
                </a:tc>
                <a:tc>
                  <a:txBody>
                    <a:bodyPr/>
                    <a:lstStyle/>
                    <a:p>
                      <a:pPr algn="ctr"/>
                      <a:r>
                        <a:rPr lang="en-GB" sz="2800" dirty="0"/>
                        <a:t>%1*</a:t>
                      </a:r>
                    </a:p>
                  </a:txBody>
                  <a:tcPr/>
                </a:tc>
                <a:tc>
                  <a:txBody>
                    <a:bodyPr/>
                    <a:lstStyle/>
                    <a:p>
                      <a:pPr algn="ctr"/>
                      <a:r>
                        <a:rPr lang="en-GB" sz="2800" dirty="0"/>
                        <a:t>%Unclassified</a:t>
                      </a:r>
                    </a:p>
                  </a:txBody>
                  <a:tcPr/>
                </a:tc>
                <a:extLst>
                  <a:ext uri="{0D108BD9-81ED-4DB2-BD59-A6C34878D82A}">
                    <a16:rowId xmlns:a16="http://schemas.microsoft.com/office/drawing/2014/main" val="3459065540"/>
                  </a:ext>
                </a:extLst>
              </a:tr>
              <a:tr h="805618">
                <a:tc>
                  <a:txBody>
                    <a:bodyPr/>
                    <a:lstStyle/>
                    <a:p>
                      <a:pPr algn="ctr"/>
                      <a:r>
                        <a:rPr lang="en-GB" sz="2800" dirty="0"/>
                        <a:t>39</a:t>
                      </a:r>
                    </a:p>
                  </a:txBody>
                  <a:tcPr/>
                </a:tc>
                <a:tc>
                  <a:txBody>
                    <a:bodyPr/>
                    <a:lstStyle/>
                    <a:p>
                      <a:pPr algn="ctr"/>
                      <a:r>
                        <a:rPr lang="en-GB" sz="2800" dirty="0"/>
                        <a:t>36</a:t>
                      </a:r>
                    </a:p>
                  </a:txBody>
                  <a:tcPr/>
                </a:tc>
                <a:tc>
                  <a:txBody>
                    <a:bodyPr/>
                    <a:lstStyle/>
                    <a:p>
                      <a:pPr algn="ctr"/>
                      <a:r>
                        <a:rPr lang="en-GB" sz="2800" dirty="0"/>
                        <a:t>20</a:t>
                      </a:r>
                    </a:p>
                  </a:txBody>
                  <a:tcPr/>
                </a:tc>
                <a:tc>
                  <a:txBody>
                    <a:bodyPr/>
                    <a:lstStyle/>
                    <a:p>
                      <a:pPr algn="ctr"/>
                      <a:r>
                        <a:rPr lang="en-GB" sz="2800" dirty="0"/>
                        <a:t>4</a:t>
                      </a:r>
                    </a:p>
                  </a:txBody>
                  <a:tcPr/>
                </a:tc>
                <a:tc>
                  <a:txBody>
                    <a:bodyPr/>
                    <a:lstStyle/>
                    <a:p>
                      <a:pPr algn="ctr"/>
                      <a:r>
                        <a:rPr lang="en-GB" sz="2800"/>
                        <a:t>1</a:t>
                      </a:r>
                      <a:endParaRPr lang="en-GB" sz="2800" dirty="0"/>
                    </a:p>
                  </a:txBody>
                  <a:tcPr/>
                </a:tc>
                <a:extLst>
                  <a:ext uri="{0D108BD9-81ED-4DB2-BD59-A6C34878D82A}">
                    <a16:rowId xmlns:a16="http://schemas.microsoft.com/office/drawing/2014/main" val="2122560243"/>
                  </a:ext>
                </a:extLst>
              </a:tr>
            </a:tbl>
          </a:graphicData>
        </a:graphic>
      </p:graphicFrame>
      <p:sp>
        <p:nvSpPr>
          <p:cNvPr id="7" name="TextBox 6">
            <a:extLst>
              <a:ext uri="{FF2B5EF4-FFF2-40B4-BE49-F238E27FC236}">
                <a16:creationId xmlns:a16="http://schemas.microsoft.com/office/drawing/2014/main" id="{4B874A30-C84A-4AE8-B5B2-A801FFB67AF8}"/>
              </a:ext>
            </a:extLst>
          </p:cNvPr>
          <p:cNvSpPr txBox="1"/>
          <p:nvPr/>
        </p:nvSpPr>
        <p:spPr>
          <a:xfrm>
            <a:off x="1200765" y="4718957"/>
            <a:ext cx="9020921" cy="369332"/>
          </a:xfrm>
          <a:prstGeom prst="rect">
            <a:avLst/>
          </a:prstGeom>
          <a:noFill/>
        </p:spPr>
        <p:txBody>
          <a:bodyPr wrap="square" rtlCol="0">
            <a:spAutoFit/>
          </a:bodyPr>
          <a:lstStyle/>
          <a:p>
            <a:r>
              <a:rPr lang="en-GB" i="1" dirty="0"/>
              <a:t>This table shows the overall quality profile, weighted by FTE, for Sub-panel 33</a:t>
            </a:r>
          </a:p>
        </p:txBody>
      </p:sp>
    </p:spTree>
    <p:extLst>
      <p:ext uri="{BB962C8B-B14F-4D97-AF65-F5344CB8AC3E}">
        <p14:creationId xmlns:p14="http://schemas.microsoft.com/office/powerpoint/2010/main" val="179431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741358"/>
            <a:ext cx="10769600" cy="4614597"/>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General points</a:t>
            </a:r>
          </a:p>
          <a:p>
            <a:pPr marL="571500" indent="-571500">
              <a:lnSpc>
                <a:spcPct val="90000"/>
              </a:lnSpc>
              <a:spcBef>
                <a:spcPts val="1000"/>
              </a:spcBef>
              <a:buFont typeface="Arial" panose="020B0604020202020204" pitchFamily="34" charset="0"/>
              <a:buChar char="•"/>
            </a:pPr>
            <a:r>
              <a:rPr lang="en-GB" sz="3600" dirty="0">
                <a:solidFill>
                  <a:srgbClr val="4D738A"/>
                </a:solidFill>
                <a:latin typeface="Calibri" panose="020F0502020204030204" pitchFamily="34" charset="0"/>
                <a:ea typeface="+mj-ea"/>
                <a:cs typeface="Calibri" panose="020F0502020204030204" pitchFamily="34" charset="0"/>
              </a:rPr>
              <a:t>The sub-panel found </a:t>
            </a:r>
            <a:r>
              <a:rPr lang="en-GB" sz="3600" b="1" dirty="0">
                <a:solidFill>
                  <a:srgbClr val="4D738A"/>
                </a:solidFill>
                <a:latin typeface="Calibri" panose="020F0502020204030204" pitchFamily="34" charset="0"/>
                <a:ea typeface="+mj-ea"/>
                <a:cs typeface="Calibri" panose="020F0502020204030204" pitchFamily="34" charset="0"/>
              </a:rPr>
              <a:t>world-leading research </a:t>
            </a:r>
            <a:r>
              <a:rPr lang="en-GB" sz="3600" dirty="0">
                <a:solidFill>
                  <a:srgbClr val="4D738A"/>
                </a:solidFill>
                <a:latin typeface="Calibri" panose="020F0502020204030204" pitchFamily="34" charset="0"/>
                <a:ea typeface="+mj-ea"/>
                <a:cs typeface="Calibri" panose="020F0502020204030204" pitchFamily="34" charset="0"/>
              </a:rPr>
              <a:t>across the spectrum of submission types and output categories, suggesting that excellence is widely distributed amongst units in our field. 94% of submitting institutions had an element of 4* across outputs, environment and/or impact. </a:t>
            </a:r>
          </a:p>
          <a:p>
            <a:pPr>
              <a:lnSpc>
                <a:spcPct val="90000"/>
              </a:lnSpc>
              <a:spcBef>
                <a:spcPts val="1000"/>
              </a:spcBef>
            </a:pP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1907061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274218"/>
            <a:ext cx="10769600" cy="5663089"/>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General points</a:t>
            </a:r>
          </a:p>
          <a:p>
            <a:pPr marL="457200" indent="-4572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The research assessed is a </a:t>
            </a:r>
            <a:r>
              <a:rPr lang="en-GB" sz="2800" b="1" dirty="0">
                <a:solidFill>
                  <a:srgbClr val="4D738A"/>
                </a:solidFill>
                <a:latin typeface="Calibri" panose="020F0502020204030204" pitchFamily="34" charset="0"/>
                <a:ea typeface="+mj-ea"/>
                <a:cs typeface="Calibri" panose="020F0502020204030204" pitchFamily="34" charset="0"/>
              </a:rPr>
              <a:t>primary source of innovation and growth </a:t>
            </a:r>
            <a:r>
              <a:rPr lang="en-GB" sz="2800" dirty="0">
                <a:solidFill>
                  <a:srgbClr val="4D738A"/>
                </a:solidFill>
                <a:latin typeface="Calibri" panose="020F0502020204030204" pitchFamily="34" charset="0"/>
                <a:ea typeface="+mj-ea"/>
                <a:cs typeface="Calibri" panose="020F0502020204030204" pitchFamily="34" charset="0"/>
              </a:rPr>
              <a:t>for entertainment, the arts and cultural life throughout the UK.</a:t>
            </a:r>
          </a:p>
          <a:p>
            <a:pPr marL="457200" indent="-4572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 REF4 data shows a total HESA recorded income of over £95 million (2013-20); additionally, environment narratives demonstrate a comparably significant amount of funding received in the forms of commissions and awards from cultural organisations, private foundations and charities, underlining </a:t>
            </a:r>
            <a:r>
              <a:rPr lang="en-GB" sz="2800" b="1" dirty="0">
                <a:solidFill>
                  <a:srgbClr val="4D738A"/>
                </a:solidFill>
                <a:latin typeface="Calibri" panose="020F0502020204030204" pitchFamily="34" charset="0"/>
                <a:ea typeface="+mj-ea"/>
                <a:cs typeface="Calibri" panose="020F0502020204030204" pitchFamily="34" charset="0"/>
              </a:rPr>
              <a:t>the integration of UOA 33 research with the cultural sector</a:t>
            </a:r>
            <a:r>
              <a:rPr lang="en-GB" sz="2800" dirty="0">
                <a:solidFill>
                  <a:srgbClr val="4D738A"/>
                </a:solidFill>
                <a:latin typeface="Calibri" panose="020F0502020204030204" pitchFamily="34" charset="0"/>
                <a:ea typeface="+mj-ea"/>
                <a:cs typeface="Calibri" panose="020F0502020204030204" pitchFamily="34" charset="0"/>
              </a:rPr>
              <a:t>.</a:t>
            </a:r>
          </a:p>
          <a:p>
            <a:pPr marL="457200" indent="-4572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 58 out of 84 submissions recorded non-HESA research-related income totalling over </a:t>
            </a:r>
            <a:r>
              <a:rPr lang="en-GB" sz="2800" b="1" dirty="0">
                <a:solidFill>
                  <a:srgbClr val="4D738A"/>
                </a:solidFill>
                <a:latin typeface="Calibri" panose="020F0502020204030204" pitchFamily="34" charset="0"/>
                <a:ea typeface="+mj-ea"/>
                <a:cs typeface="Calibri" panose="020F0502020204030204" pitchFamily="34" charset="0"/>
              </a:rPr>
              <a:t>£26.5 million</a:t>
            </a:r>
            <a:r>
              <a:rPr lang="en-GB" sz="2800" dirty="0">
                <a:solidFill>
                  <a:srgbClr val="4D738A"/>
                </a:solidFill>
                <a:latin typeface="Calibri" panose="020F0502020204030204" pitchFamily="34" charset="0"/>
                <a:ea typeface="+mj-ea"/>
                <a:cs typeface="Calibri" panose="020F0502020204030204" pitchFamily="34" charset="0"/>
              </a:rPr>
              <a:t>, and a further ten submissions referred to non-HESA funding supporting research. </a:t>
            </a: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90790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274218"/>
            <a:ext cx="10769600" cy="4154984"/>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Fairness and unconscious bias</a:t>
            </a:r>
          </a:p>
          <a:p>
            <a:pPr marL="457200" marR="0" lvl="0" indent="-45720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3200" dirty="0">
                <a:solidFill>
                  <a:srgbClr val="4D738A"/>
                </a:solidFill>
                <a:latin typeface="Calibri" panose="020F0502020204030204" pitchFamily="34" charset="0"/>
                <a:ea typeface="+mj-ea"/>
                <a:cs typeface="Calibri" panose="020F0502020204030204" pitchFamily="34" charset="0"/>
              </a:rPr>
              <a:t>In seeking to avoid </a:t>
            </a:r>
            <a:r>
              <a:rPr lang="en-GB" sz="3200" b="1" dirty="0">
                <a:solidFill>
                  <a:srgbClr val="4D738A"/>
                </a:solidFill>
                <a:latin typeface="Calibri" panose="020F0502020204030204" pitchFamily="34" charset="0"/>
                <a:ea typeface="+mj-ea"/>
                <a:cs typeface="Calibri" panose="020F0502020204030204" pitchFamily="34" charset="0"/>
              </a:rPr>
              <a:t>unconscious bias</a:t>
            </a:r>
            <a:r>
              <a:rPr lang="en-GB" sz="3200" dirty="0">
                <a:solidFill>
                  <a:srgbClr val="4D738A"/>
                </a:solidFill>
                <a:latin typeface="Calibri" panose="020F0502020204030204" pitchFamily="34" charset="0"/>
                <a:ea typeface="+mj-ea"/>
                <a:cs typeface="Calibri" panose="020F0502020204030204" pitchFamily="34" charset="0"/>
              </a:rPr>
              <a:t>, the sub-panel was reassured by the development, regular discussion and active implementation of its Fairness in REF Intention plan (or Bias Mitigation plan), which informed the assessment of all areas of submissions. </a:t>
            </a:r>
          </a:p>
          <a:p>
            <a:pPr marR="0" lvl="0" algn="l" defTabSz="914400" rtl="0" eaLnBrk="1" fontAlgn="base" latinLnBrk="0" hangingPunct="1">
              <a:lnSpc>
                <a:spcPct val="100000"/>
              </a:lnSpc>
              <a:spcBef>
                <a:spcPts val="0"/>
              </a:spcBef>
              <a:spcAft>
                <a:spcPts val="0"/>
              </a:spcAft>
              <a:buClrTx/>
              <a:buSzTx/>
              <a:tabLst/>
              <a:defRPr/>
            </a:pPr>
            <a:endParaRPr lang="en-GB" sz="3200" dirty="0">
              <a:solidFill>
                <a:srgbClr val="4D738A"/>
              </a:solidFill>
              <a:latin typeface="Calibri" panose="020F0502020204030204" pitchFamily="34" charset="0"/>
              <a:ea typeface="+mj-ea"/>
              <a:cs typeface="Calibri" panose="020F050202020403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8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1892731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274218"/>
            <a:ext cx="10769600" cy="4862870"/>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EDI</a:t>
            </a:r>
          </a:p>
          <a:p>
            <a:pPr marL="457200" lvl="0" indent="-457200" fontAlgn="base">
              <a:buFont typeface="Arial" panose="020B0604020202020204" pitchFamily="34" charset="0"/>
              <a:buChar char="•"/>
              <a:defRPr/>
            </a:pPr>
            <a:r>
              <a:rPr lang="en-GB" sz="3200" dirty="0">
                <a:solidFill>
                  <a:srgbClr val="4D738A"/>
                </a:solidFill>
                <a:latin typeface="Calibri" panose="020F0502020204030204" pitchFamily="34" charset="0"/>
                <a:ea typeface="+mj-ea"/>
                <a:cs typeface="Calibri" panose="020F0502020204030204" pitchFamily="34" charset="0"/>
              </a:rPr>
              <a:t>Units’ commitment to equality, diversity, and inclusion (EDI) was most effectively demonstrated when it was realistic and concrete rather than aspirational and vague. </a:t>
            </a:r>
          </a:p>
          <a:p>
            <a:pPr marL="457200" lvl="0" indent="-457200" fontAlgn="base">
              <a:buFont typeface="Arial" panose="020B0604020202020204" pitchFamily="34" charset="0"/>
              <a:buChar char="•"/>
              <a:defRPr/>
            </a:pPr>
            <a:r>
              <a:rPr lang="en-GB" sz="3200" dirty="0">
                <a:solidFill>
                  <a:srgbClr val="4D738A"/>
                </a:solidFill>
                <a:latin typeface="Calibri" panose="020F0502020204030204" pitchFamily="34" charset="0"/>
                <a:ea typeface="+mj-ea"/>
                <a:cs typeface="Calibri" panose="020F0502020204030204" pitchFamily="34" charset="0"/>
              </a:rPr>
              <a:t>Stronger statements encompassed the range of all legally protected characteristics, and in some cases extended also to work with </a:t>
            </a:r>
            <a:r>
              <a:rPr lang="en-GB" sz="3200" dirty="0" err="1">
                <a:solidFill>
                  <a:srgbClr val="4D738A"/>
                </a:solidFill>
                <a:latin typeface="Calibri" panose="020F0502020204030204" pitchFamily="34" charset="0"/>
                <a:ea typeface="+mj-ea"/>
                <a:cs typeface="Calibri" panose="020F0502020204030204" pitchFamily="34" charset="0"/>
              </a:rPr>
              <a:t>minoritised</a:t>
            </a:r>
            <a:r>
              <a:rPr lang="en-GB" sz="3200" dirty="0">
                <a:solidFill>
                  <a:srgbClr val="4D738A"/>
                </a:solidFill>
                <a:latin typeface="Calibri" panose="020F0502020204030204" pitchFamily="34" charset="0"/>
                <a:ea typeface="+mj-ea"/>
                <a:cs typeface="Calibri" panose="020F0502020204030204" pitchFamily="34" charset="0"/>
              </a:rPr>
              <a:t> languages. </a:t>
            </a:r>
          </a:p>
          <a:p>
            <a:pPr marL="457200" lvl="0" indent="-457200" fontAlgn="base">
              <a:buFont typeface="Arial" panose="020B0604020202020204" pitchFamily="34" charset="0"/>
              <a:buChar char="•"/>
              <a:defRPr/>
            </a:pPr>
            <a:r>
              <a:rPr lang="en-GB" sz="3200" dirty="0">
                <a:solidFill>
                  <a:srgbClr val="4D738A"/>
                </a:solidFill>
                <a:latin typeface="Calibri" panose="020F0502020204030204" pitchFamily="34" charset="0"/>
                <a:ea typeface="+mj-ea"/>
                <a:cs typeface="Calibri" panose="020F0502020204030204" pitchFamily="34" charset="0"/>
              </a:rPr>
              <a:t>Many examples of good practice that exceeded institutional baselines were found across the submissions to the UOA</a:t>
            </a:r>
            <a:endParaRPr lang="en-GB" sz="18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2494209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1439368"/>
          </a:xfrm>
          <a:prstGeom prst="rect">
            <a:avLst/>
          </a:prstGeom>
          <a:noFill/>
        </p:spPr>
        <p:txBody>
          <a:bodyPr wrap="square" rtlCol="0">
            <a:spAutoFit/>
          </a:bodyPr>
          <a:lstStyle/>
          <a:p>
            <a:pPr>
              <a:lnSpc>
                <a:spcPct val="90000"/>
              </a:lnSpc>
              <a:spcBef>
                <a:spcPts val="1000"/>
              </a:spcBef>
            </a:pPr>
            <a:r>
              <a:rPr lang="en-GB" sz="3600" dirty="0">
                <a:solidFill>
                  <a:srgbClr val="4D738A"/>
                </a:solidFill>
                <a:latin typeface="Calibri" panose="020F0502020204030204" pitchFamily="34" charset="0"/>
                <a:ea typeface="+mj-ea"/>
                <a:cs typeface="Calibri" panose="020F0502020204030204" pitchFamily="34" charset="0"/>
              </a:rPr>
              <a:t>Outputs</a:t>
            </a:r>
          </a:p>
          <a:p>
            <a:pPr marL="57150" indent="-228600">
              <a:lnSpc>
                <a:spcPct val="90000"/>
              </a:lnSpc>
              <a:spcBef>
                <a:spcPts val="1000"/>
              </a:spcBef>
              <a:buFont typeface="Arial" panose="020B0604020202020204" pitchFamily="34" charset="0"/>
              <a:buChar char="•"/>
            </a:pP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graphicFrame>
        <p:nvGraphicFramePr>
          <p:cNvPr id="5" name="Table 6">
            <a:extLst>
              <a:ext uri="{FF2B5EF4-FFF2-40B4-BE49-F238E27FC236}">
                <a16:creationId xmlns:a16="http://schemas.microsoft.com/office/drawing/2014/main" id="{F7C1565F-A5F3-40E2-A42D-AFA8C6F085A5}"/>
              </a:ext>
            </a:extLst>
          </p:cNvPr>
          <p:cNvGraphicFramePr>
            <a:graphicFrameLocks noGrp="1"/>
          </p:cNvGraphicFramePr>
          <p:nvPr>
            <p:extLst/>
          </p:nvPr>
        </p:nvGraphicFramePr>
        <p:xfrm>
          <a:off x="1200765" y="2334986"/>
          <a:ext cx="8906621" cy="1600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934331153"/>
                    </a:ext>
                  </a:extLst>
                </a:gridCol>
                <a:gridCol w="1625600">
                  <a:extLst>
                    <a:ext uri="{9D8B030D-6E8A-4147-A177-3AD203B41FA5}">
                      <a16:colId xmlns:a16="http://schemas.microsoft.com/office/drawing/2014/main" val="2336164542"/>
                    </a:ext>
                  </a:extLst>
                </a:gridCol>
                <a:gridCol w="1625600">
                  <a:extLst>
                    <a:ext uri="{9D8B030D-6E8A-4147-A177-3AD203B41FA5}">
                      <a16:colId xmlns:a16="http://schemas.microsoft.com/office/drawing/2014/main" val="87172637"/>
                    </a:ext>
                  </a:extLst>
                </a:gridCol>
                <a:gridCol w="1625600">
                  <a:extLst>
                    <a:ext uri="{9D8B030D-6E8A-4147-A177-3AD203B41FA5}">
                      <a16:colId xmlns:a16="http://schemas.microsoft.com/office/drawing/2014/main" val="908934272"/>
                    </a:ext>
                  </a:extLst>
                </a:gridCol>
                <a:gridCol w="2404221">
                  <a:extLst>
                    <a:ext uri="{9D8B030D-6E8A-4147-A177-3AD203B41FA5}">
                      <a16:colId xmlns:a16="http://schemas.microsoft.com/office/drawing/2014/main" val="3081217165"/>
                    </a:ext>
                  </a:extLst>
                </a:gridCol>
              </a:tblGrid>
              <a:tr h="794582">
                <a:tc>
                  <a:txBody>
                    <a:bodyPr/>
                    <a:lstStyle/>
                    <a:p>
                      <a:pPr algn="ctr"/>
                      <a:r>
                        <a:rPr lang="en-GB" sz="2800" dirty="0"/>
                        <a:t>%4*</a:t>
                      </a:r>
                    </a:p>
                  </a:txBody>
                  <a:tcPr/>
                </a:tc>
                <a:tc>
                  <a:txBody>
                    <a:bodyPr/>
                    <a:lstStyle/>
                    <a:p>
                      <a:pPr algn="ctr"/>
                      <a:r>
                        <a:rPr lang="en-GB" sz="2800" dirty="0"/>
                        <a:t>%3*</a:t>
                      </a:r>
                    </a:p>
                  </a:txBody>
                  <a:tcPr/>
                </a:tc>
                <a:tc>
                  <a:txBody>
                    <a:bodyPr/>
                    <a:lstStyle/>
                    <a:p>
                      <a:pPr algn="ctr"/>
                      <a:r>
                        <a:rPr lang="en-GB" sz="2800" dirty="0"/>
                        <a:t>%2*</a:t>
                      </a:r>
                    </a:p>
                  </a:txBody>
                  <a:tcPr/>
                </a:tc>
                <a:tc>
                  <a:txBody>
                    <a:bodyPr/>
                    <a:lstStyle/>
                    <a:p>
                      <a:pPr algn="ctr"/>
                      <a:r>
                        <a:rPr lang="en-GB" sz="2800" dirty="0"/>
                        <a:t>%1*</a:t>
                      </a:r>
                    </a:p>
                  </a:txBody>
                  <a:tcPr/>
                </a:tc>
                <a:tc>
                  <a:txBody>
                    <a:bodyPr/>
                    <a:lstStyle/>
                    <a:p>
                      <a:pPr algn="ctr"/>
                      <a:r>
                        <a:rPr lang="en-GB" sz="2800" dirty="0"/>
                        <a:t>%Unclassified</a:t>
                      </a:r>
                    </a:p>
                  </a:txBody>
                  <a:tcPr/>
                </a:tc>
                <a:extLst>
                  <a:ext uri="{0D108BD9-81ED-4DB2-BD59-A6C34878D82A}">
                    <a16:rowId xmlns:a16="http://schemas.microsoft.com/office/drawing/2014/main" val="3459065540"/>
                  </a:ext>
                </a:extLst>
              </a:tr>
              <a:tr h="805618">
                <a:tc>
                  <a:txBody>
                    <a:bodyPr/>
                    <a:lstStyle/>
                    <a:p>
                      <a:pPr algn="ctr"/>
                      <a:r>
                        <a:rPr lang="en-GB" sz="2800" dirty="0"/>
                        <a:t>35.8</a:t>
                      </a:r>
                    </a:p>
                  </a:txBody>
                  <a:tcPr/>
                </a:tc>
                <a:tc>
                  <a:txBody>
                    <a:bodyPr/>
                    <a:lstStyle/>
                    <a:p>
                      <a:pPr algn="ctr"/>
                      <a:r>
                        <a:rPr lang="en-GB" sz="2800" dirty="0"/>
                        <a:t>34</a:t>
                      </a:r>
                    </a:p>
                  </a:txBody>
                  <a:tcPr/>
                </a:tc>
                <a:tc>
                  <a:txBody>
                    <a:bodyPr/>
                    <a:lstStyle/>
                    <a:p>
                      <a:pPr algn="ctr"/>
                      <a:r>
                        <a:rPr lang="en-GB" sz="2800" dirty="0"/>
                        <a:t>24.7</a:t>
                      </a:r>
                    </a:p>
                  </a:txBody>
                  <a:tcPr/>
                </a:tc>
                <a:tc>
                  <a:txBody>
                    <a:bodyPr/>
                    <a:lstStyle/>
                    <a:p>
                      <a:pPr algn="ctr"/>
                      <a:r>
                        <a:rPr lang="en-GB" sz="2800" dirty="0"/>
                        <a:t>4.9</a:t>
                      </a:r>
                    </a:p>
                  </a:txBody>
                  <a:tcPr/>
                </a:tc>
                <a:tc>
                  <a:txBody>
                    <a:bodyPr/>
                    <a:lstStyle/>
                    <a:p>
                      <a:pPr algn="ctr"/>
                      <a:r>
                        <a:rPr lang="en-GB" sz="2800" dirty="0"/>
                        <a:t>0.6</a:t>
                      </a:r>
                    </a:p>
                  </a:txBody>
                  <a:tcPr/>
                </a:tc>
                <a:extLst>
                  <a:ext uri="{0D108BD9-81ED-4DB2-BD59-A6C34878D82A}">
                    <a16:rowId xmlns:a16="http://schemas.microsoft.com/office/drawing/2014/main" val="2122560243"/>
                  </a:ext>
                </a:extLst>
              </a:tr>
            </a:tbl>
          </a:graphicData>
        </a:graphic>
      </p:graphicFrame>
      <p:sp>
        <p:nvSpPr>
          <p:cNvPr id="7" name="TextBox 6">
            <a:extLst>
              <a:ext uri="{FF2B5EF4-FFF2-40B4-BE49-F238E27FC236}">
                <a16:creationId xmlns:a16="http://schemas.microsoft.com/office/drawing/2014/main" id="{4B874A30-C84A-4AE8-B5B2-A801FFB67AF8}"/>
              </a:ext>
            </a:extLst>
          </p:cNvPr>
          <p:cNvSpPr txBox="1"/>
          <p:nvPr/>
        </p:nvSpPr>
        <p:spPr>
          <a:xfrm>
            <a:off x="1200765" y="4718957"/>
            <a:ext cx="9020921" cy="369332"/>
          </a:xfrm>
          <a:prstGeom prst="rect">
            <a:avLst/>
          </a:prstGeom>
          <a:noFill/>
        </p:spPr>
        <p:txBody>
          <a:bodyPr wrap="square" rtlCol="0">
            <a:spAutoFit/>
          </a:bodyPr>
          <a:lstStyle/>
          <a:p>
            <a:r>
              <a:rPr lang="en-GB" i="1" dirty="0"/>
              <a:t>This table shows the average output sub-profile, weighted by FTE, for Sub-panel 33</a:t>
            </a:r>
          </a:p>
        </p:txBody>
      </p:sp>
    </p:spTree>
    <p:extLst>
      <p:ext uri="{BB962C8B-B14F-4D97-AF65-F5344CB8AC3E}">
        <p14:creationId xmlns:p14="http://schemas.microsoft.com/office/powerpoint/2010/main" val="3242961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145624"/>
            <a:ext cx="10769600" cy="6997813"/>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Outputs</a:t>
            </a:r>
          </a:p>
          <a:p>
            <a:pPr marL="342900" indent="-3429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13.1% of the submitted outputs had </a:t>
            </a:r>
            <a:r>
              <a:rPr lang="en-GB" sz="2800" b="1" dirty="0">
                <a:solidFill>
                  <a:srgbClr val="4D738A"/>
                </a:solidFill>
                <a:latin typeface="Calibri" panose="020F0502020204030204" pitchFamily="34" charset="0"/>
                <a:ea typeface="+mj-ea"/>
                <a:cs typeface="Calibri" panose="020F0502020204030204" pitchFamily="34" charset="0"/>
              </a:rPr>
              <a:t>double-weighting requests</a:t>
            </a:r>
            <a:r>
              <a:rPr lang="en-GB" sz="2800" dirty="0">
                <a:solidFill>
                  <a:srgbClr val="4D738A"/>
                </a:solidFill>
                <a:latin typeface="Calibri" panose="020F0502020204030204" pitchFamily="34" charset="0"/>
                <a:ea typeface="+mj-ea"/>
                <a:cs typeface="Calibri" panose="020F0502020204030204" pitchFamily="34" charset="0"/>
              </a:rPr>
              <a:t>, an increase from the 3.9% submitted to REF 2014. </a:t>
            </a:r>
          </a:p>
          <a:p>
            <a:pPr marL="342900" indent="-3429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This percentage was still </a:t>
            </a:r>
            <a:r>
              <a:rPr lang="en-GB" sz="2800" b="1" dirty="0">
                <a:solidFill>
                  <a:srgbClr val="4D738A"/>
                </a:solidFill>
                <a:latin typeface="Calibri" panose="020F0502020204030204" pitchFamily="34" charset="0"/>
                <a:ea typeface="+mj-ea"/>
                <a:cs typeface="Calibri" panose="020F0502020204030204" pitchFamily="34" charset="0"/>
              </a:rPr>
              <a:t>significantly lower </a:t>
            </a:r>
            <a:r>
              <a:rPr lang="en-GB" sz="2800" dirty="0">
                <a:solidFill>
                  <a:srgbClr val="4D738A"/>
                </a:solidFill>
                <a:latin typeface="Calibri" panose="020F0502020204030204" pitchFamily="34" charset="0"/>
                <a:ea typeface="+mj-ea"/>
                <a:cs typeface="Calibri" panose="020F0502020204030204" pitchFamily="34" charset="0"/>
              </a:rPr>
              <a:t>than the Main Panel D average of 17.2% and around half the level of UOAs 27, 28 and 29</a:t>
            </a:r>
          </a:p>
          <a:p>
            <a:pPr marL="342900" indent="-3429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The Sub-panel identified a </a:t>
            </a:r>
            <a:r>
              <a:rPr lang="en-GB" sz="2800" b="1" dirty="0">
                <a:solidFill>
                  <a:srgbClr val="4D738A"/>
                </a:solidFill>
                <a:latin typeface="Calibri" panose="020F0502020204030204" pitchFamily="34" charset="0"/>
                <a:ea typeface="+mj-ea"/>
                <a:cs typeface="Calibri" panose="020F0502020204030204" pitchFamily="34" charset="0"/>
              </a:rPr>
              <a:t>significant number of outputs </a:t>
            </a:r>
            <a:r>
              <a:rPr lang="en-GB" sz="2800" dirty="0">
                <a:solidFill>
                  <a:srgbClr val="4D738A"/>
                </a:solidFill>
                <a:latin typeface="Calibri" panose="020F0502020204030204" pitchFamily="34" charset="0"/>
                <a:ea typeface="+mj-ea"/>
                <a:cs typeface="Calibri" panose="020F0502020204030204" pitchFamily="34" charset="0"/>
              </a:rPr>
              <a:t>that demonstrated sustained research effort, extended or complex research, the collection and analysis of a large body of material, a complex, extended and/or multi-layered process of creative investigation or the investigation of a particular topic, theme or artistic form from different perspectives and/or in relation to different contextual fields and discourses </a:t>
            </a:r>
            <a:r>
              <a:rPr lang="en-GB" sz="2800" b="1" dirty="0">
                <a:solidFill>
                  <a:srgbClr val="4D738A"/>
                </a:solidFill>
                <a:latin typeface="Calibri" panose="020F0502020204030204" pitchFamily="34" charset="0"/>
                <a:ea typeface="+mj-ea"/>
                <a:cs typeface="Calibri" panose="020F0502020204030204" pitchFamily="34" charset="0"/>
              </a:rPr>
              <a:t>where no double weighting requests </a:t>
            </a:r>
            <a:r>
              <a:rPr lang="en-GB" sz="2800" dirty="0">
                <a:solidFill>
                  <a:srgbClr val="4D738A"/>
                </a:solidFill>
                <a:latin typeface="Calibri" panose="020F0502020204030204" pitchFamily="34" charset="0"/>
                <a:ea typeface="+mj-ea"/>
                <a:cs typeface="Calibri" panose="020F0502020204030204" pitchFamily="34" charset="0"/>
              </a:rPr>
              <a:t>were made. </a:t>
            </a:r>
          </a:p>
          <a:p>
            <a:pPr marL="571500" indent="-571500">
              <a:lnSpc>
                <a:spcPct val="90000"/>
              </a:lnSpc>
              <a:spcBef>
                <a:spcPts val="1000"/>
              </a:spcBef>
              <a:buFont typeface="Arial" panose="020B0604020202020204" pitchFamily="34" charset="0"/>
              <a:buChar char="•"/>
            </a:pPr>
            <a:endParaRPr lang="en-GB" sz="3600" dirty="0">
              <a:solidFill>
                <a:srgbClr val="4D738A"/>
              </a:solidFill>
              <a:latin typeface="Calibri" panose="020F0502020204030204" pitchFamily="34" charset="0"/>
              <a:ea typeface="+mj-ea"/>
              <a:cs typeface="Calibri" panose="020F0502020204030204" pitchFamily="34" charset="0"/>
            </a:endParaRPr>
          </a:p>
          <a:p>
            <a:br>
              <a:rPr lang="en-GB" dirty="0"/>
            </a:br>
            <a:endParaRPr lang="en-GB" dirty="0"/>
          </a:p>
        </p:txBody>
      </p:sp>
    </p:spTree>
    <p:extLst>
      <p:ext uri="{BB962C8B-B14F-4D97-AF65-F5344CB8AC3E}">
        <p14:creationId xmlns:p14="http://schemas.microsoft.com/office/powerpoint/2010/main" val="164227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274218"/>
            <a:ext cx="10769600" cy="5170646"/>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Outputs</a:t>
            </a:r>
          </a:p>
          <a:p>
            <a:pPr algn="l" rtl="0" fontAlgn="base"/>
            <a:endParaRPr lang="en-GB" sz="2400" dirty="0">
              <a:solidFill>
                <a:srgbClr val="4D738A"/>
              </a:solidFill>
              <a:latin typeface="Calibri" panose="020F0502020204030204" pitchFamily="34" charset="0"/>
              <a:ea typeface="+mj-ea"/>
              <a:cs typeface="Calibri" panose="020F0502020204030204" pitchFamily="34" charset="0"/>
            </a:endParaRPr>
          </a:p>
          <a:p>
            <a:pPr marL="342900" indent="-342900" algn="l" rtl="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Many </a:t>
            </a:r>
            <a:r>
              <a:rPr lang="en-GB" sz="2800" b="1" dirty="0">
                <a:solidFill>
                  <a:srgbClr val="4D738A"/>
                </a:solidFill>
                <a:latin typeface="Calibri" panose="020F0502020204030204" pitchFamily="34" charset="0"/>
                <a:ea typeface="+mj-ea"/>
                <a:cs typeface="Calibri" panose="020F0502020204030204" pitchFamily="34" charset="0"/>
              </a:rPr>
              <a:t>practice research </a:t>
            </a:r>
            <a:r>
              <a:rPr lang="en-GB" sz="2800" dirty="0">
                <a:solidFill>
                  <a:srgbClr val="4D738A"/>
                </a:solidFill>
                <a:latin typeface="Calibri" panose="020F0502020204030204" pitchFamily="34" charset="0"/>
                <a:ea typeface="+mj-ea"/>
                <a:cs typeface="Calibri" panose="020F0502020204030204" pitchFamily="34" charset="0"/>
              </a:rPr>
              <a:t>outputs were succinctly supported with a well written 300-word statement that illuminated the research process and insights. In other cases, carefully chosen contextual information helped illuminate the research. A small proportion of outputs were judged by the sub-panel to lack a clear research component. </a:t>
            </a:r>
          </a:p>
          <a:p>
            <a:pPr marL="342900" indent="-342900" fontAlgn="base">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The </a:t>
            </a:r>
            <a:r>
              <a:rPr lang="en-GB" sz="2800" b="1" dirty="0">
                <a:solidFill>
                  <a:srgbClr val="4D738A"/>
                </a:solidFill>
                <a:latin typeface="Calibri" panose="020F0502020204030204" pitchFamily="34" charset="0"/>
                <a:ea typeface="+mj-ea"/>
                <a:cs typeface="Calibri" panose="020F0502020204030204" pitchFamily="34" charset="0"/>
              </a:rPr>
              <a:t>Interdisciplinary research </a:t>
            </a:r>
            <a:r>
              <a:rPr lang="en-GB" sz="2800" dirty="0">
                <a:solidFill>
                  <a:srgbClr val="4D738A"/>
                </a:solidFill>
                <a:latin typeface="Calibri" panose="020F0502020204030204" pitchFamily="34" charset="0"/>
                <a:ea typeface="+mj-ea"/>
                <a:cs typeface="Calibri" panose="020F0502020204030204" pitchFamily="34" charset="0"/>
              </a:rPr>
              <a:t>(IDR) flag was not used consistently by HEIs, but the sub-panel’s interdisciplinary advisors were actively involved in the allocation process with joint assessment also used as necessary to ensure informed and robust judgements</a:t>
            </a:r>
          </a:p>
          <a:p>
            <a:pPr marL="342900" indent="-342900" fontAlgn="base">
              <a:buFont typeface="Arial" panose="020B0604020202020204" pitchFamily="34" charset="0"/>
              <a:buChar char="•"/>
            </a:pPr>
            <a:endParaRPr lang="en-GB" dirty="0"/>
          </a:p>
        </p:txBody>
      </p:sp>
    </p:spTree>
    <p:extLst>
      <p:ext uri="{BB962C8B-B14F-4D97-AF65-F5344CB8AC3E}">
        <p14:creationId xmlns:p14="http://schemas.microsoft.com/office/powerpoint/2010/main" val="2266169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1439368"/>
          </a:xfrm>
          <a:prstGeom prst="rect">
            <a:avLst/>
          </a:prstGeom>
          <a:noFill/>
        </p:spPr>
        <p:txBody>
          <a:bodyPr wrap="square" rtlCol="0">
            <a:spAutoFit/>
          </a:bodyPr>
          <a:lstStyle/>
          <a:p>
            <a:pPr>
              <a:lnSpc>
                <a:spcPct val="90000"/>
              </a:lnSpc>
              <a:spcBef>
                <a:spcPts val="1000"/>
              </a:spcBef>
            </a:pPr>
            <a:r>
              <a:rPr lang="en-GB" sz="3600" dirty="0">
                <a:solidFill>
                  <a:srgbClr val="4D738A"/>
                </a:solidFill>
                <a:latin typeface="Calibri" panose="020F0502020204030204" pitchFamily="34" charset="0"/>
                <a:ea typeface="+mj-ea"/>
                <a:cs typeface="Calibri" panose="020F0502020204030204" pitchFamily="34" charset="0"/>
              </a:rPr>
              <a:t>Impact</a:t>
            </a:r>
          </a:p>
          <a:p>
            <a:pPr marL="57150" indent="-228600">
              <a:lnSpc>
                <a:spcPct val="90000"/>
              </a:lnSpc>
              <a:spcBef>
                <a:spcPts val="1000"/>
              </a:spcBef>
              <a:buFont typeface="Arial" panose="020B0604020202020204" pitchFamily="34" charset="0"/>
              <a:buChar char="•"/>
            </a:pP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graphicFrame>
        <p:nvGraphicFramePr>
          <p:cNvPr id="5" name="Table 6">
            <a:extLst>
              <a:ext uri="{FF2B5EF4-FFF2-40B4-BE49-F238E27FC236}">
                <a16:creationId xmlns:a16="http://schemas.microsoft.com/office/drawing/2014/main" id="{F7C1565F-A5F3-40E2-A42D-AFA8C6F085A5}"/>
              </a:ext>
            </a:extLst>
          </p:cNvPr>
          <p:cNvGraphicFramePr>
            <a:graphicFrameLocks noGrp="1"/>
          </p:cNvGraphicFramePr>
          <p:nvPr>
            <p:extLst/>
          </p:nvPr>
        </p:nvGraphicFramePr>
        <p:xfrm>
          <a:off x="1200765" y="2334986"/>
          <a:ext cx="8906621" cy="1600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934331153"/>
                    </a:ext>
                  </a:extLst>
                </a:gridCol>
                <a:gridCol w="1625600">
                  <a:extLst>
                    <a:ext uri="{9D8B030D-6E8A-4147-A177-3AD203B41FA5}">
                      <a16:colId xmlns:a16="http://schemas.microsoft.com/office/drawing/2014/main" val="2336164542"/>
                    </a:ext>
                  </a:extLst>
                </a:gridCol>
                <a:gridCol w="1625600">
                  <a:extLst>
                    <a:ext uri="{9D8B030D-6E8A-4147-A177-3AD203B41FA5}">
                      <a16:colId xmlns:a16="http://schemas.microsoft.com/office/drawing/2014/main" val="87172637"/>
                    </a:ext>
                  </a:extLst>
                </a:gridCol>
                <a:gridCol w="1625600">
                  <a:extLst>
                    <a:ext uri="{9D8B030D-6E8A-4147-A177-3AD203B41FA5}">
                      <a16:colId xmlns:a16="http://schemas.microsoft.com/office/drawing/2014/main" val="908934272"/>
                    </a:ext>
                  </a:extLst>
                </a:gridCol>
                <a:gridCol w="2404221">
                  <a:extLst>
                    <a:ext uri="{9D8B030D-6E8A-4147-A177-3AD203B41FA5}">
                      <a16:colId xmlns:a16="http://schemas.microsoft.com/office/drawing/2014/main" val="3081217165"/>
                    </a:ext>
                  </a:extLst>
                </a:gridCol>
              </a:tblGrid>
              <a:tr h="794582">
                <a:tc>
                  <a:txBody>
                    <a:bodyPr/>
                    <a:lstStyle/>
                    <a:p>
                      <a:pPr algn="ctr"/>
                      <a:r>
                        <a:rPr lang="en-GB" sz="2800" dirty="0"/>
                        <a:t>%4*</a:t>
                      </a:r>
                    </a:p>
                  </a:txBody>
                  <a:tcPr/>
                </a:tc>
                <a:tc>
                  <a:txBody>
                    <a:bodyPr/>
                    <a:lstStyle/>
                    <a:p>
                      <a:pPr algn="ctr"/>
                      <a:r>
                        <a:rPr lang="en-GB" sz="2800" dirty="0"/>
                        <a:t>%3*</a:t>
                      </a:r>
                    </a:p>
                  </a:txBody>
                  <a:tcPr/>
                </a:tc>
                <a:tc>
                  <a:txBody>
                    <a:bodyPr/>
                    <a:lstStyle/>
                    <a:p>
                      <a:pPr algn="ctr"/>
                      <a:r>
                        <a:rPr lang="en-GB" sz="2800" dirty="0"/>
                        <a:t>%2*</a:t>
                      </a:r>
                    </a:p>
                  </a:txBody>
                  <a:tcPr/>
                </a:tc>
                <a:tc>
                  <a:txBody>
                    <a:bodyPr/>
                    <a:lstStyle/>
                    <a:p>
                      <a:pPr algn="ctr"/>
                      <a:r>
                        <a:rPr lang="en-GB" sz="2800" dirty="0"/>
                        <a:t>%1*</a:t>
                      </a:r>
                    </a:p>
                  </a:txBody>
                  <a:tcPr/>
                </a:tc>
                <a:tc>
                  <a:txBody>
                    <a:bodyPr/>
                    <a:lstStyle/>
                    <a:p>
                      <a:pPr algn="ctr"/>
                      <a:r>
                        <a:rPr lang="en-GB" sz="2800" dirty="0"/>
                        <a:t>%Unclassified</a:t>
                      </a:r>
                    </a:p>
                  </a:txBody>
                  <a:tcPr/>
                </a:tc>
                <a:extLst>
                  <a:ext uri="{0D108BD9-81ED-4DB2-BD59-A6C34878D82A}">
                    <a16:rowId xmlns:a16="http://schemas.microsoft.com/office/drawing/2014/main" val="3459065540"/>
                  </a:ext>
                </a:extLst>
              </a:tr>
              <a:tr h="805618">
                <a:tc>
                  <a:txBody>
                    <a:bodyPr/>
                    <a:lstStyle/>
                    <a:p>
                      <a:pPr algn="ctr"/>
                      <a:r>
                        <a:rPr lang="en-GB" sz="2800" dirty="0"/>
                        <a:t>43.8</a:t>
                      </a:r>
                    </a:p>
                  </a:txBody>
                  <a:tcPr/>
                </a:tc>
                <a:tc>
                  <a:txBody>
                    <a:bodyPr/>
                    <a:lstStyle/>
                    <a:p>
                      <a:pPr algn="ctr"/>
                      <a:r>
                        <a:rPr lang="en-GB" sz="2800" dirty="0"/>
                        <a:t>37.5</a:t>
                      </a:r>
                    </a:p>
                  </a:txBody>
                  <a:tcPr/>
                </a:tc>
                <a:tc>
                  <a:txBody>
                    <a:bodyPr/>
                    <a:lstStyle/>
                    <a:p>
                      <a:pPr algn="ctr"/>
                      <a:r>
                        <a:rPr lang="en-GB" sz="2800" dirty="0"/>
                        <a:t>14.7</a:t>
                      </a:r>
                    </a:p>
                  </a:txBody>
                  <a:tcPr/>
                </a:tc>
                <a:tc>
                  <a:txBody>
                    <a:bodyPr/>
                    <a:lstStyle/>
                    <a:p>
                      <a:pPr algn="ctr"/>
                      <a:r>
                        <a:rPr lang="en-GB" sz="2800" dirty="0"/>
                        <a:t>3.1</a:t>
                      </a:r>
                    </a:p>
                  </a:txBody>
                  <a:tcPr/>
                </a:tc>
                <a:tc>
                  <a:txBody>
                    <a:bodyPr/>
                    <a:lstStyle/>
                    <a:p>
                      <a:pPr algn="ctr"/>
                      <a:r>
                        <a:rPr lang="en-GB" sz="2800" dirty="0"/>
                        <a:t>0.9</a:t>
                      </a:r>
                    </a:p>
                  </a:txBody>
                  <a:tcPr/>
                </a:tc>
                <a:extLst>
                  <a:ext uri="{0D108BD9-81ED-4DB2-BD59-A6C34878D82A}">
                    <a16:rowId xmlns:a16="http://schemas.microsoft.com/office/drawing/2014/main" val="2122560243"/>
                  </a:ext>
                </a:extLst>
              </a:tr>
            </a:tbl>
          </a:graphicData>
        </a:graphic>
      </p:graphicFrame>
      <p:sp>
        <p:nvSpPr>
          <p:cNvPr id="7" name="TextBox 6">
            <a:extLst>
              <a:ext uri="{FF2B5EF4-FFF2-40B4-BE49-F238E27FC236}">
                <a16:creationId xmlns:a16="http://schemas.microsoft.com/office/drawing/2014/main" id="{4B874A30-C84A-4AE8-B5B2-A801FFB67AF8}"/>
              </a:ext>
            </a:extLst>
          </p:cNvPr>
          <p:cNvSpPr txBox="1"/>
          <p:nvPr/>
        </p:nvSpPr>
        <p:spPr>
          <a:xfrm>
            <a:off x="1200765" y="4718957"/>
            <a:ext cx="9020921" cy="369332"/>
          </a:xfrm>
          <a:prstGeom prst="rect">
            <a:avLst/>
          </a:prstGeom>
          <a:noFill/>
        </p:spPr>
        <p:txBody>
          <a:bodyPr wrap="square" rtlCol="0">
            <a:spAutoFit/>
          </a:bodyPr>
          <a:lstStyle/>
          <a:p>
            <a:r>
              <a:rPr lang="en-GB" i="1" dirty="0"/>
              <a:t>This table shows the average impact sub-profile, weighted by FTE, for Sub-panel 33</a:t>
            </a:r>
          </a:p>
        </p:txBody>
      </p:sp>
    </p:spTree>
    <p:extLst>
      <p:ext uri="{BB962C8B-B14F-4D97-AF65-F5344CB8AC3E}">
        <p14:creationId xmlns:p14="http://schemas.microsoft.com/office/powerpoint/2010/main" val="1812919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234291" y="1274218"/>
            <a:ext cx="10769600" cy="6439712"/>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Impact</a:t>
            </a:r>
          </a:p>
          <a:p>
            <a:pPr marL="571500" indent="-571500">
              <a:lnSpc>
                <a:spcPct val="90000"/>
              </a:lnSpc>
              <a:spcBef>
                <a:spcPts val="1000"/>
              </a:spcBef>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Close </a:t>
            </a:r>
            <a:r>
              <a:rPr lang="en-GB" sz="2800" b="1" dirty="0">
                <a:solidFill>
                  <a:srgbClr val="4D738A"/>
                </a:solidFill>
                <a:latin typeface="Calibri" panose="020F0502020204030204" pitchFamily="34" charset="0"/>
                <a:ea typeface="+mj-ea"/>
                <a:cs typeface="Calibri" panose="020F0502020204030204" pitchFamily="34" charset="0"/>
              </a:rPr>
              <a:t>collaboration</a:t>
            </a:r>
            <a:r>
              <a:rPr lang="en-GB" sz="2800" dirty="0">
                <a:solidFill>
                  <a:srgbClr val="4D738A"/>
                </a:solidFill>
                <a:latin typeface="Calibri" panose="020F0502020204030204" pitchFamily="34" charset="0"/>
                <a:ea typeface="+mj-ea"/>
                <a:cs typeface="Calibri" panose="020F0502020204030204" pitchFamily="34" charset="0"/>
              </a:rPr>
              <a:t> between researchers and beneficiaries was often built into the research undertaken within the disciplinary areas covered by the Sub-panel.</a:t>
            </a:r>
          </a:p>
          <a:p>
            <a:pPr marL="571500" indent="-571500">
              <a:lnSpc>
                <a:spcPct val="90000"/>
              </a:lnSpc>
              <a:spcBef>
                <a:spcPts val="1000"/>
              </a:spcBef>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A </a:t>
            </a:r>
            <a:r>
              <a:rPr lang="en-GB" sz="2800" b="1" dirty="0">
                <a:solidFill>
                  <a:srgbClr val="4D738A"/>
                </a:solidFill>
                <a:latin typeface="Calibri" panose="020F0502020204030204" pitchFamily="34" charset="0"/>
                <a:ea typeface="+mj-ea"/>
                <a:cs typeface="Calibri" panose="020F0502020204030204" pitchFamily="34" charset="0"/>
              </a:rPr>
              <a:t>wide range of impacts and beneficiaries </a:t>
            </a:r>
            <a:r>
              <a:rPr lang="en-GB" sz="2800" dirty="0">
                <a:solidFill>
                  <a:srgbClr val="4D738A"/>
                </a:solidFill>
                <a:latin typeface="Calibri" panose="020F0502020204030204" pitchFamily="34" charset="0"/>
                <a:ea typeface="+mj-ea"/>
                <a:cs typeface="Calibri" panose="020F0502020204030204" pitchFamily="34" charset="0"/>
              </a:rPr>
              <a:t>was identified, with data and qualitative evidence used to illustrate the claims made. </a:t>
            </a:r>
          </a:p>
          <a:p>
            <a:pPr marL="571500" indent="-571500">
              <a:lnSpc>
                <a:spcPct val="90000"/>
              </a:lnSpc>
              <a:spcBef>
                <a:spcPts val="1000"/>
              </a:spcBef>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Impact Case Studies that </a:t>
            </a:r>
            <a:r>
              <a:rPr lang="en-GB" sz="2800" b="1" dirty="0">
                <a:solidFill>
                  <a:srgbClr val="4D738A"/>
                </a:solidFill>
                <a:latin typeface="Calibri" panose="020F0502020204030204" pitchFamily="34" charset="0"/>
                <a:ea typeface="+mj-ea"/>
                <a:cs typeface="Calibri" panose="020F0502020204030204" pitchFamily="34" charset="0"/>
              </a:rPr>
              <a:t>scored less well </a:t>
            </a:r>
            <a:r>
              <a:rPr lang="en-GB" sz="2800" dirty="0">
                <a:solidFill>
                  <a:srgbClr val="4D738A"/>
                </a:solidFill>
                <a:latin typeface="Calibri" panose="020F0502020204030204" pitchFamily="34" charset="0"/>
                <a:ea typeface="+mj-ea"/>
                <a:cs typeface="Calibri" panose="020F0502020204030204" pitchFamily="34" charset="0"/>
              </a:rPr>
              <a:t>were variously characterised by a lack of precision regarding the link between research and impact, not all claims evidenced to the same degree, esteem confused with impact, and/or dissemination presented as a proxy for impact. </a:t>
            </a:r>
          </a:p>
          <a:p>
            <a:pPr marL="571500" indent="-571500">
              <a:lnSpc>
                <a:spcPct val="90000"/>
              </a:lnSpc>
              <a:spcBef>
                <a:spcPts val="1000"/>
              </a:spcBef>
              <a:buFont typeface="Arial" panose="020B0604020202020204" pitchFamily="34" charset="0"/>
              <a:buChar char="•"/>
            </a:pPr>
            <a:endParaRPr lang="en-GB" sz="3600" dirty="0">
              <a:solidFill>
                <a:srgbClr val="4D738A"/>
              </a:solidFill>
              <a:latin typeface="Calibri" panose="020F0502020204030204" pitchFamily="34" charset="0"/>
              <a:ea typeface="+mj-ea"/>
              <a:cs typeface="Calibri" panose="020F0502020204030204" pitchFamily="34" charset="0"/>
            </a:endParaRPr>
          </a:p>
          <a:p>
            <a:pPr>
              <a:lnSpc>
                <a:spcPct val="90000"/>
              </a:lnSpc>
              <a:spcBef>
                <a:spcPts val="1000"/>
              </a:spcBef>
            </a:pPr>
            <a:endParaRPr lang="en-GB" sz="36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215022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Main Panel D average profiles</a:t>
            </a:r>
          </a:p>
        </p:txBody>
      </p:sp>
      <p:sp>
        <p:nvSpPr>
          <p:cNvPr id="6" name="Rectangle 5"/>
          <p:cNvSpPr/>
          <p:nvPr/>
        </p:nvSpPr>
        <p:spPr>
          <a:xfrm>
            <a:off x="838200" y="1096878"/>
            <a:ext cx="10300771" cy="2492990"/>
          </a:xfrm>
          <a:prstGeom prst="rect">
            <a:avLst/>
          </a:prstGeom>
        </p:spPr>
        <p:txBody>
          <a:bodyPr wrap="square">
            <a:spAutoFit/>
          </a:bodyPr>
          <a:lstStyle/>
          <a:p>
            <a:pPr marL="800100" lvl="1" indent="-342900">
              <a:buFont typeface="Arial" panose="020B0604020202020204" pitchFamily="34" charset="0"/>
              <a:buChar char="•"/>
            </a:pPr>
            <a:endParaRPr lang="en-GB" sz="2800" dirty="0">
              <a:solidFill>
                <a:srgbClr val="4D738A"/>
              </a:solidFill>
              <a:latin typeface="+mj-lt"/>
            </a:endParaRPr>
          </a:p>
          <a:p>
            <a:pPr lvl="1"/>
            <a:endParaRPr lang="en-GB" sz="2800" dirty="0">
              <a:solidFill>
                <a:srgbClr val="4D738A"/>
              </a:solidFill>
              <a:latin typeface="+mj-lt"/>
            </a:endParaRPr>
          </a:p>
          <a:p>
            <a:pPr marL="800100" lvl="1" indent="-342900">
              <a:buFont typeface="Arial" panose="020B0604020202020204" pitchFamily="34" charset="0"/>
              <a:buChar char="•"/>
            </a:pPr>
            <a:endParaRPr lang="en-GB" sz="2800" dirty="0">
              <a:solidFill>
                <a:srgbClr val="4D738A"/>
              </a:solidFill>
              <a:latin typeface="+mj-lt"/>
            </a:endParaRPr>
          </a:p>
          <a:p>
            <a:pPr marL="800100" lvl="1" indent="-342900">
              <a:buFont typeface="Arial" panose="020B0604020202020204" pitchFamily="34" charset="0"/>
              <a:buChar char="•"/>
            </a:pPr>
            <a:endParaRPr lang="en-GB" sz="2800" dirty="0">
              <a:solidFill>
                <a:srgbClr val="4D738A"/>
              </a:solidFill>
              <a:latin typeface="+mj-lt"/>
            </a:endParaRPr>
          </a:p>
          <a:p>
            <a:pPr marL="342900" indent="-342900">
              <a:buFont typeface="Arial" panose="020B0604020202020204" pitchFamily="34" charset="0"/>
              <a:buChar char="•"/>
            </a:pPr>
            <a:endParaRPr lang="en-GB" sz="4400" b="1" dirty="0">
              <a:solidFill>
                <a:srgbClr val="FF9F19"/>
              </a:solidFill>
              <a:latin typeface="+mj-lt"/>
            </a:endParaRPr>
          </a:p>
        </p:txBody>
      </p:sp>
      <p:graphicFrame>
        <p:nvGraphicFramePr>
          <p:cNvPr id="4" name="Table 3">
            <a:extLst>
              <a:ext uri="{FF2B5EF4-FFF2-40B4-BE49-F238E27FC236}">
                <a16:creationId xmlns:a16="http://schemas.microsoft.com/office/drawing/2014/main" id="{03B261F9-D744-4916-8664-9706FB3EAF4B}"/>
              </a:ext>
            </a:extLst>
          </p:cNvPr>
          <p:cNvGraphicFramePr>
            <a:graphicFrameLocks noGrp="1"/>
          </p:cNvGraphicFramePr>
          <p:nvPr/>
        </p:nvGraphicFramePr>
        <p:xfrm>
          <a:off x="950705" y="1519605"/>
          <a:ext cx="10403095" cy="4983480"/>
        </p:xfrm>
        <a:graphic>
          <a:graphicData uri="http://schemas.openxmlformats.org/drawingml/2006/table">
            <a:tbl>
              <a:tblPr>
                <a:tableStyleId>{9DCAF9ED-07DC-4A11-8D7F-57B35C25682E}</a:tableStyleId>
              </a:tblPr>
              <a:tblGrid>
                <a:gridCol w="743114">
                  <a:extLst>
                    <a:ext uri="{9D8B030D-6E8A-4147-A177-3AD203B41FA5}">
                      <a16:colId xmlns:a16="http://schemas.microsoft.com/office/drawing/2014/main" val="4281873231"/>
                    </a:ext>
                  </a:extLst>
                </a:gridCol>
                <a:gridCol w="4325061">
                  <a:extLst>
                    <a:ext uri="{9D8B030D-6E8A-4147-A177-3AD203B41FA5}">
                      <a16:colId xmlns:a16="http://schemas.microsoft.com/office/drawing/2014/main" val="3508769908"/>
                    </a:ext>
                  </a:extLst>
                </a:gridCol>
                <a:gridCol w="1066984">
                  <a:extLst>
                    <a:ext uri="{9D8B030D-6E8A-4147-A177-3AD203B41FA5}">
                      <a16:colId xmlns:a16="http://schemas.microsoft.com/office/drawing/2014/main" val="2981464062"/>
                    </a:ext>
                  </a:extLst>
                </a:gridCol>
                <a:gridCol w="1066984">
                  <a:extLst>
                    <a:ext uri="{9D8B030D-6E8A-4147-A177-3AD203B41FA5}">
                      <a16:colId xmlns:a16="http://schemas.microsoft.com/office/drawing/2014/main" val="744069516"/>
                    </a:ext>
                  </a:extLst>
                </a:gridCol>
                <a:gridCol w="1066984">
                  <a:extLst>
                    <a:ext uri="{9D8B030D-6E8A-4147-A177-3AD203B41FA5}">
                      <a16:colId xmlns:a16="http://schemas.microsoft.com/office/drawing/2014/main" val="3434053794"/>
                    </a:ext>
                  </a:extLst>
                </a:gridCol>
                <a:gridCol w="1066984">
                  <a:extLst>
                    <a:ext uri="{9D8B030D-6E8A-4147-A177-3AD203B41FA5}">
                      <a16:colId xmlns:a16="http://schemas.microsoft.com/office/drawing/2014/main" val="2304104983"/>
                    </a:ext>
                  </a:extLst>
                </a:gridCol>
                <a:gridCol w="1066984">
                  <a:extLst>
                    <a:ext uri="{9D8B030D-6E8A-4147-A177-3AD203B41FA5}">
                      <a16:colId xmlns:a16="http://schemas.microsoft.com/office/drawing/2014/main" val="1891359200"/>
                    </a:ext>
                  </a:extLst>
                </a:gridCol>
              </a:tblGrid>
              <a:tr h="502920">
                <a:tc>
                  <a:txBody>
                    <a:bodyPr/>
                    <a:lstStyle/>
                    <a:p>
                      <a:pPr algn="l" fontAlgn="b"/>
                      <a:r>
                        <a:rPr lang="en-GB" sz="1800" b="1" u="none" strike="noStrike">
                          <a:effectLst/>
                        </a:rPr>
                        <a:t>UOA</a:t>
                      </a:r>
                      <a:endParaRPr lang="en-GB" sz="1800" b="1"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b="1" u="none" strike="noStrike" dirty="0">
                          <a:effectLst/>
                        </a:rPr>
                        <a:t>UOA name</a:t>
                      </a:r>
                      <a:endParaRPr lang="en-GB" sz="1800" b="1"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b="1" u="none" strike="noStrike">
                          <a:effectLst/>
                        </a:rPr>
                        <a:t>4*      </a:t>
                      </a:r>
                      <a:endParaRPr lang="en-GB" sz="1800" b="1"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b="1" u="none" strike="noStrike">
                          <a:effectLst/>
                        </a:rPr>
                        <a:t>3*      </a:t>
                      </a:r>
                      <a:endParaRPr lang="en-GB" sz="1800" b="1"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b="1" u="none" strike="noStrike">
                          <a:effectLst/>
                        </a:rPr>
                        <a:t>2*      </a:t>
                      </a:r>
                      <a:endParaRPr lang="en-GB" sz="1800" b="1"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b="1" u="none" strike="noStrike">
                          <a:effectLst/>
                        </a:rPr>
                        <a:t>1*      </a:t>
                      </a:r>
                      <a:endParaRPr lang="en-GB" sz="1800" b="1"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b="1" u="none" strike="noStrike" dirty="0">
                          <a:effectLst/>
                        </a:rPr>
                        <a:t>U/C      </a:t>
                      </a:r>
                      <a:endParaRPr lang="en-GB" sz="1800" b="1"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2907511032"/>
                  </a:ext>
                </a:extLst>
              </a:tr>
              <a:tr h="336876">
                <a:tc>
                  <a:txBody>
                    <a:bodyPr/>
                    <a:lstStyle/>
                    <a:p>
                      <a:pPr algn="l" fontAlgn="b"/>
                      <a:r>
                        <a:rPr lang="en-GB" sz="1800" u="none" strike="noStrike">
                          <a:effectLst/>
                        </a:rPr>
                        <a:t>25</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dirty="0">
                          <a:effectLst/>
                        </a:rPr>
                        <a:t>Area Studies</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44</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13</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962743380"/>
                  </a:ext>
                </a:extLst>
              </a:tr>
              <a:tr h="336876">
                <a:tc>
                  <a:txBody>
                    <a:bodyPr/>
                    <a:lstStyle/>
                    <a:p>
                      <a:pPr algn="l" fontAlgn="b"/>
                      <a:r>
                        <a:rPr lang="en-GB" sz="1800" u="none" strike="noStrike">
                          <a:effectLst/>
                        </a:rPr>
                        <a:t>26</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Modern Languages and Linguistics</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18</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3646153904"/>
                  </a:ext>
                </a:extLst>
              </a:tr>
              <a:tr h="336876">
                <a:tc>
                  <a:txBody>
                    <a:bodyPr/>
                    <a:lstStyle/>
                    <a:p>
                      <a:pPr algn="l" fontAlgn="b"/>
                      <a:r>
                        <a:rPr lang="en-GB" sz="1800" u="none" strike="noStrike">
                          <a:effectLst/>
                        </a:rPr>
                        <a:t>27</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English Language and Literature</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48</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2125261118"/>
                  </a:ext>
                </a:extLst>
              </a:tr>
              <a:tr h="336876">
                <a:tc>
                  <a:txBody>
                    <a:bodyPr/>
                    <a:lstStyle/>
                    <a:p>
                      <a:pPr algn="l" fontAlgn="b"/>
                      <a:r>
                        <a:rPr lang="en-GB" sz="1800" u="none" strike="noStrike">
                          <a:effectLst/>
                        </a:rPr>
                        <a:t>28</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History</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43</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37</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18</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2581444572"/>
                  </a:ext>
                </a:extLst>
              </a:tr>
              <a:tr h="336876">
                <a:tc>
                  <a:txBody>
                    <a:bodyPr/>
                    <a:lstStyle/>
                    <a:p>
                      <a:pPr algn="l" fontAlgn="b"/>
                      <a:r>
                        <a:rPr lang="en-GB" sz="1800" u="none" strike="noStrike">
                          <a:effectLst/>
                        </a:rPr>
                        <a:t>29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Classics</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45</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15</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555054451"/>
                  </a:ext>
                </a:extLst>
              </a:tr>
              <a:tr h="336876">
                <a:tc>
                  <a:txBody>
                    <a:bodyPr/>
                    <a:lstStyle/>
                    <a:p>
                      <a:pPr algn="l" fontAlgn="b"/>
                      <a:r>
                        <a:rPr lang="en-GB" sz="1800" u="none" strike="noStrike">
                          <a:effectLst/>
                        </a:rPr>
                        <a:t>30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Philosophy</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17</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570279766"/>
                  </a:ext>
                </a:extLst>
              </a:tr>
              <a:tr h="336876">
                <a:tc>
                  <a:txBody>
                    <a:bodyPr/>
                    <a:lstStyle/>
                    <a:p>
                      <a:pPr algn="l" fontAlgn="b"/>
                      <a:r>
                        <a:rPr lang="en-GB" sz="1800" u="none" strike="noStrike">
                          <a:effectLst/>
                        </a:rPr>
                        <a:t>31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dirty="0">
                          <a:effectLst/>
                        </a:rPr>
                        <a:t>Theology and Religious Studies</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38</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471386198"/>
                  </a:ext>
                </a:extLst>
              </a:tr>
              <a:tr h="336876">
                <a:tc>
                  <a:txBody>
                    <a:bodyPr/>
                    <a:lstStyle/>
                    <a:p>
                      <a:pPr algn="l" fontAlgn="b"/>
                      <a:r>
                        <a:rPr lang="en-GB" sz="1800" u="none" strike="noStrike">
                          <a:effectLst/>
                        </a:rPr>
                        <a:t>32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Art and Design: History, Practice and Theory</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37</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3066765163"/>
                  </a:ext>
                </a:extLst>
              </a:tr>
              <a:tr h="601326">
                <a:tc>
                  <a:txBody>
                    <a:bodyPr/>
                    <a:lstStyle/>
                    <a:p>
                      <a:pPr algn="l" fontAlgn="b"/>
                      <a:r>
                        <a:rPr lang="en-GB" sz="1800" u="none" strike="noStrike">
                          <a:effectLst/>
                        </a:rPr>
                        <a:t>33</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a:effectLst/>
                        </a:rPr>
                        <a:t>Music, Drama, Dance, Performing Arts, Film and Screen Studies</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36</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20</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4</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4058369940"/>
                  </a:ext>
                </a:extLst>
              </a:tr>
              <a:tr h="601326">
                <a:tc>
                  <a:txBody>
                    <a:bodyPr/>
                    <a:lstStyle/>
                    <a:p>
                      <a:pPr algn="l" fontAlgn="b"/>
                      <a:r>
                        <a:rPr lang="en-GB" sz="1800" u="none" strike="noStrike">
                          <a:effectLst/>
                        </a:rPr>
                        <a:t>34</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l" fontAlgn="b"/>
                      <a:r>
                        <a:rPr lang="en-GB" sz="1800" u="none" strike="noStrike" dirty="0">
                          <a:effectLst/>
                        </a:rPr>
                        <a:t>Communication, Cultural and Media Studies, Library and Information Management</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dirty="0">
                          <a:effectLst/>
                        </a:rPr>
                        <a:t>38</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dirty="0">
                          <a:effectLst/>
                        </a:rPr>
                        <a:t>41</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19</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a:effectLst/>
                        </a:rPr>
                        <a:t>2</a:t>
                      </a:r>
                      <a:endParaRPr lang="en-GB" sz="1800" b="0" i="0" u="none" strike="noStrike">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tc>
                  <a:txBody>
                    <a:bodyPr/>
                    <a:lstStyle/>
                    <a:p>
                      <a:pPr algn="r" fontAlgn="b"/>
                      <a:r>
                        <a:rPr lang="en-GB" sz="1800" u="none" strike="noStrike" dirty="0">
                          <a:effectLst/>
                        </a:rPr>
                        <a:t>0</a:t>
                      </a:r>
                      <a:endParaRPr lang="en-GB" sz="1800" b="0" i="0" u="none" strike="noStrike" dirty="0">
                        <a:solidFill>
                          <a:srgbClr val="000000"/>
                        </a:solidFill>
                        <a:effectLst/>
                        <a:latin typeface="Calibri" panose="020F0502020204030204" pitchFamily="34" charset="0"/>
                      </a:endParaRPr>
                    </a:p>
                  </a:txBody>
                  <a:tcPr anchor="b">
                    <a:lnT w="12700" cap="flat" cmpd="sng" algn="ctr">
                      <a:solidFill>
                        <a:srgbClr val="FF9F19"/>
                      </a:solidFill>
                      <a:prstDash val="solid"/>
                      <a:round/>
                      <a:headEnd type="none" w="med" len="med"/>
                      <a:tailEnd type="none" w="med" len="med"/>
                    </a:lnT>
                    <a:lnB w="12700" cap="flat" cmpd="sng" algn="ctr">
                      <a:solidFill>
                        <a:srgbClr val="FF9F19"/>
                      </a:solidFill>
                      <a:prstDash val="solid"/>
                      <a:round/>
                      <a:headEnd type="none" w="med" len="med"/>
                      <a:tailEnd type="none" w="med" len="med"/>
                    </a:lnB>
                  </a:tcPr>
                </a:tc>
                <a:extLst>
                  <a:ext uri="{0D108BD9-81ED-4DB2-BD59-A6C34878D82A}">
                    <a16:rowId xmlns:a16="http://schemas.microsoft.com/office/drawing/2014/main" val="1056551591"/>
                  </a:ext>
                </a:extLst>
              </a:tr>
            </a:tbl>
          </a:graphicData>
        </a:graphic>
      </p:graphicFrame>
      <p:sp>
        <p:nvSpPr>
          <p:cNvPr id="8" name="TextBox 7">
            <a:extLst>
              <a:ext uri="{FF2B5EF4-FFF2-40B4-BE49-F238E27FC236}">
                <a16:creationId xmlns:a16="http://schemas.microsoft.com/office/drawing/2014/main" id="{C6C37E2F-81F4-4E95-B8E6-49C1C48C8163}"/>
              </a:ext>
            </a:extLst>
          </p:cNvPr>
          <p:cNvSpPr txBox="1"/>
          <p:nvPr/>
        </p:nvSpPr>
        <p:spPr>
          <a:xfrm>
            <a:off x="933994" y="1096878"/>
            <a:ext cx="6093823" cy="369332"/>
          </a:xfrm>
          <a:prstGeom prst="rect">
            <a:avLst/>
          </a:prstGeom>
          <a:noFill/>
        </p:spPr>
        <p:txBody>
          <a:bodyPr wrap="square" rtlCol="0">
            <a:spAutoFit/>
          </a:bodyPr>
          <a:lstStyle/>
          <a:p>
            <a:r>
              <a:rPr lang="en-GB" dirty="0"/>
              <a:t>FTE-weighted average </a:t>
            </a:r>
            <a:r>
              <a:rPr lang="en-GB" b="1" dirty="0"/>
              <a:t>overall</a:t>
            </a:r>
            <a:r>
              <a:rPr lang="en-GB" dirty="0"/>
              <a:t> profile</a:t>
            </a:r>
          </a:p>
        </p:txBody>
      </p:sp>
    </p:spTree>
    <p:extLst>
      <p:ext uri="{BB962C8B-B14F-4D97-AF65-F5344CB8AC3E}">
        <p14:creationId xmlns:p14="http://schemas.microsoft.com/office/powerpoint/2010/main" val="1715098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1439368"/>
          </a:xfrm>
          <a:prstGeom prst="rect">
            <a:avLst/>
          </a:prstGeom>
          <a:noFill/>
        </p:spPr>
        <p:txBody>
          <a:bodyPr wrap="square" rtlCol="0">
            <a:spAutoFit/>
          </a:bodyPr>
          <a:lstStyle/>
          <a:p>
            <a:pPr>
              <a:lnSpc>
                <a:spcPct val="90000"/>
              </a:lnSpc>
              <a:spcBef>
                <a:spcPts val="1000"/>
              </a:spcBef>
            </a:pPr>
            <a:r>
              <a:rPr lang="en-GB" sz="3600" dirty="0">
                <a:solidFill>
                  <a:srgbClr val="4D738A"/>
                </a:solidFill>
                <a:latin typeface="Calibri" panose="020F0502020204030204" pitchFamily="34" charset="0"/>
                <a:ea typeface="+mj-ea"/>
                <a:cs typeface="Calibri" panose="020F0502020204030204" pitchFamily="34" charset="0"/>
              </a:rPr>
              <a:t>Environment</a:t>
            </a:r>
          </a:p>
          <a:p>
            <a:pPr marL="57150" indent="-228600">
              <a:lnSpc>
                <a:spcPct val="90000"/>
              </a:lnSpc>
              <a:spcBef>
                <a:spcPts val="1000"/>
              </a:spcBef>
              <a:buFont typeface="Arial" panose="020B0604020202020204" pitchFamily="34" charset="0"/>
              <a:buChar char="•"/>
            </a:pPr>
            <a:endParaRPr lang="en-GB" sz="3200" dirty="0">
              <a:solidFill>
                <a:srgbClr val="4D738A"/>
              </a:solidFill>
              <a:latin typeface="Calibri" panose="020F0502020204030204" pitchFamily="34" charset="0"/>
              <a:ea typeface="+mj-ea"/>
              <a:cs typeface="Calibri" panose="020F0502020204030204" pitchFamily="34" charset="0"/>
            </a:endParaRPr>
          </a:p>
          <a:p>
            <a:endParaRPr lang="en-GB" dirty="0"/>
          </a:p>
        </p:txBody>
      </p:sp>
      <p:graphicFrame>
        <p:nvGraphicFramePr>
          <p:cNvPr id="5" name="Table 6">
            <a:extLst>
              <a:ext uri="{FF2B5EF4-FFF2-40B4-BE49-F238E27FC236}">
                <a16:creationId xmlns:a16="http://schemas.microsoft.com/office/drawing/2014/main" id="{F7C1565F-A5F3-40E2-A42D-AFA8C6F085A5}"/>
              </a:ext>
            </a:extLst>
          </p:cNvPr>
          <p:cNvGraphicFramePr>
            <a:graphicFrameLocks noGrp="1"/>
          </p:cNvGraphicFramePr>
          <p:nvPr>
            <p:extLst/>
          </p:nvPr>
        </p:nvGraphicFramePr>
        <p:xfrm>
          <a:off x="1200765" y="2334986"/>
          <a:ext cx="8906621" cy="1600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934331153"/>
                    </a:ext>
                  </a:extLst>
                </a:gridCol>
                <a:gridCol w="1625600">
                  <a:extLst>
                    <a:ext uri="{9D8B030D-6E8A-4147-A177-3AD203B41FA5}">
                      <a16:colId xmlns:a16="http://schemas.microsoft.com/office/drawing/2014/main" val="2336164542"/>
                    </a:ext>
                  </a:extLst>
                </a:gridCol>
                <a:gridCol w="1625600">
                  <a:extLst>
                    <a:ext uri="{9D8B030D-6E8A-4147-A177-3AD203B41FA5}">
                      <a16:colId xmlns:a16="http://schemas.microsoft.com/office/drawing/2014/main" val="87172637"/>
                    </a:ext>
                  </a:extLst>
                </a:gridCol>
                <a:gridCol w="1625600">
                  <a:extLst>
                    <a:ext uri="{9D8B030D-6E8A-4147-A177-3AD203B41FA5}">
                      <a16:colId xmlns:a16="http://schemas.microsoft.com/office/drawing/2014/main" val="908934272"/>
                    </a:ext>
                  </a:extLst>
                </a:gridCol>
                <a:gridCol w="2404221">
                  <a:extLst>
                    <a:ext uri="{9D8B030D-6E8A-4147-A177-3AD203B41FA5}">
                      <a16:colId xmlns:a16="http://schemas.microsoft.com/office/drawing/2014/main" val="3081217165"/>
                    </a:ext>
                  </a:extLst>
                </a:gridCol>
              </a:tblGrid>
              <a:tr h="794582">
                <a:tc>
                  <a:txBody>
                    <a:bodyPr/>
                    <a:lstStyle/>
                    <a:p>
                      <a:pPr algn="ctr"/>
                      <a:r>
                        <a:rPr lang="en-GB" sz="2800" dirty="0"/>
                        <a:t>%4*</a:t>
                      </a:r>
                    </a:p>
                  </a:txBody>
                  <a:tcPr/>
                </a:tc>
                <a:tc>
                  <a:txBody>
                    <a:bodyPr/>
                    <a:lstStyle/>
                    <a:p>
                      <a:pPr algn="ctr"/>
                      <a:r>
                        <a:rPr lang="en-GB" sz="2800" dirty="0"/>
                        <a:t>%3*</a:t>
                      </a:r>
                    </a:p>
                  </a:txBody>
                  <a:tcPr/>
                </a:tc>
                <a:tc>
                  <a:txBody>
                    <a:bodyPr/>
                    <a:lstStyle/>
                    <a:p>
                      <a:pPr algn="ctr"/>
                      <a:r>
                        <a:rPr lang="en-GB" sz="2800" dirty="0"/>
                        <a:t>%2*</a:t>
                      </a:r>
                    </a:p>
                  </a:txBody>
                  <a:tcPr/>
                </a:tc>
                <a:tc>
                  <a:txBody>
                    <a:bodyPr/>
                    <a:lstStyle/>
                    <a:p>
                      <a:pPr algn="ctr"/>
                      <a:r>
                        <a:rPr lang="en-GB" sz="2800" dirty="0"/>
                        <a:t>%1*</a:t>
                      </a:r>
                    </a:p>
                  </a:txBody>
                  <a:tcPr/>
                </a:tc>
                <a:tc>
                  <a:txBody>
                    <a:bodyPr/>
                    <a:lstStyle/>
                    <a:p>
                      <a:pPr algn="ctr"/>
                      <a:r>
                        <a:rPr lang="en-GB" sz="2800" dirty="0"/>
                        <a:t>%Unclassified</a:t>
                      </a:r>
                    </a:p>
                  </a:txBody>
                  <a:tcPr/>
                </a:tc>
                <a:extLst>
                  <a:ext uri="{0D108BD9-81ED-4DB2-BD59-A6C34878D82A}">
                    <a16:rowId xmlns:a16="http://schemas.microsoft.com/office/drawing/2014/main" val="3459065540"/>
                  </a:ext>
                </a:extLst>
              </a:tr>
              <a:tr h="805618">
                <a:tc>
                  <a:txBody>
                    <a:bodyPr/>
                    <a:lstStyle/>
                    <a:p>
                      <a:pPr algn="ctr"/>
                      <a:r>
                        <a:rPr lang="en-GB" sz="2800" dirty="0"/>
                        <a:t>44.5</a:t>
                      </a:r>
                    </a:p>
                  </a:txBody>
                  <a:tcPr/>
                </a:tc>
                <a:tc>
                  <a:txBody>
                    <a:bodyPr/>
                    <a:lstStyle/>
                    <a:p>
                      <a:pPr algn="ctr"/>
                      <a:r>
                        <a:rPr lang="en-GB" sz="2800" dirty="0"/>
                        <a:t>38.5</a:t>
                      </a:r>
                    </a:p>
                  </a:txBody>
                  <a:tcPr/>
                </a:tc>
                <a:tc>
                  <a:txBody>
                    <a:bodyPr/>
                    <a:lstStyle/>
                    <a:p>
                      <a:pPr algn="ctr"/>
                      <a:r>
                        <a:rPr lang="en-GB" sz="2800"/>
                        <a:t>14.6</a:t>
                      </a:r>
                      <a:endParaRPr lang="en-GB" sz="2800" dirty="0"/>
                    </a:p>
                  </a:txBody>
                  <a:tcPr/>
                </a:tc>
                <a:tc>
                  <a:txBody>
                    <a:bodyPr/>
                    <a:lstStyle/>
                    <a:p>
                      <a:pPr algn="ctr"/>
                      <a:r>
                        <a:rPr lang="en-GB" sz="2800" dirty="0"/>
                        <a:t>2.2</a:t>
                      </a:r>
                    </a:p>
                  </a:txBody>
                  <a:tcPr/>
                </a:tc>
                <a:tc>
                  <a:txBody>
                    <a:bodyPr/>
                    <a:lstStyle/>
                    <a:p>
                      <a:pPr algn="ctr"/>
                      <a:r>
                        <a:rPr lang="en-GB" sz="2800" dirty="0"/>
                        <a:t>0.2</a:t>
                      </a:r>
                    </a:p>
                  </a:txBody>
                  <a:tcPr/>
                </a:tc>
                <a:extLst>
                  <a:ext uri="{0D108BD9-81ED-4DB2-BD59-A6C34878D82A}">
                    <a16:rowId xmlns:a16="http://schemas.microsoft.com/office/drawing/2014/main" val="2122560243"/>
                  </a:ext>
                </a:extLst>
              </a:tr>
            </a:tbl>
          </a:graphicData>
        </a:graphic>
      </p:graphicFrame>
      <p:sp>
        <p:nvSpPr>
          <p:cNvPr id="7" name="TextBox 6">
            <a:extLst>
              <a:ext uri="{FF2B5EF4-FFF2-40B4-BE49-F238E27FC236}">
                <a16:creationId xmlns:a16="http://schemas.microsoft.com/office/drawing/2014/main" id="{4B874A30-C84A-4AE8-B5B2-A801FFB67AF8}"/>
              </a:ext>
            </a:extLst>
          </p:cNvPr>
          <p:cNvSpPr txBox="1"/>
          <p:nvPr/>
        </p:nvSpPr>
        <p:spPr>
          <a:xfrm>
            <a:off x="1200765" y="4718957"/>
            <a:ext cx="9020921" cy="369332"/>
          </a:xfrm>
          <a:prstGeom prst="rect">
            <a:avLst/>
          </a:prstGeom>
          <a:noFill/>
        </p:spPr>
        <p:txBody>
          <a:bodyPr wrap="square" rtlCol="0">
            <a:spAutoFit/>
          </a:bodyPr>
          <a:lstStyle/>
          <a:p>
            <a:r>
              <a:rPr lang="en-GB" i="1" dirty="0"/>
              <a:t>This table shows the average environment sub-profile, weighted by FTE, for Sub-panel 33</a:t>
            </a:r>
          </a:p>
        </p:txBody>
      </p:sp>
    </p:spTree>
    <p:extLst>
      <p:ext uri="{BB962C8B-B14F-4D97-AF65-F5344CB8AC3E}">
        <p14:creationId xmlns:p14="http://schemas.microsoft.com/office/powerpoint/2010/main" val="1977265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041944"/>
            <a:ext cx="10952887" cy="6492034"/>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Environment</a:t>
            </a:r>
          </a:p>
          <a:p>
            <a:pPr>
              <a:lnSpc>
                <a:spcPct val="90000"/>
              </a:lnSpc>
              <a:spcBef>
                <a:spcPts val="1000"/>
              </a:spcBef>
            </a:pPr>
            <a:r>
              <a:rPr lang="en-GB" sz="2400" dirty="0">
                <a:solidFill>
                  <a:srgbClr val="4D738A"/>
                </a:solidFill>
                <a:latin typeface="Calibri" panose="020F0502020204030204" pitchFamily="34" charset="0"/>
                <a:ea typeface="+mj-ea"/>
                <a:cs typeface="Calibri" panose="020F0502020204030204" pitchFamily="34" charset="0"/>
              </a:rPr>
              <a:t>Characteristics of the </a:t>
            </a:r>
            <a:r>
              <a:rPr lang="en-GB" sz="2400" b="1" dirty="0">
                <a:solidFill>
                  <a:srgbClr val="4D738A"/>
                </a:solidFill>
                <a:latin typeface="Calibri" panose="020F0502020204030204" pitchFamily="34" charset="0"/>
                <a:ea typeface="+mj-ea"/>
                <a:cs typeface="Calibri" panose="020F0502020204030204" pitchFamily="34" charset="0"/>
              </a:rPr>
              <a:t>strongest</a:t>
            </a:r>
            <a:r>
              <a:rPr lang="en-GB" sz="2400" dirty="0">
                <a:solidFill>
                  <a:srgbClr val="4D738A"/>
                </a:solidFill>
                <a:latin typeface="Calibri" panose="020F0502020204030204" pitchFamily="34" charset="0"/>
                <a:ea typeface="+mj-ea"/>
                <a:cs typeface="Calibri" panose="020F0502020204030204" pitchFamily="34" charset="0"/>
              </a:rPr>
              <a:t> templates:</a:t>
            </a: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Vitality and sustainability demonstrated through clear, concrete examples and an appropriate use of data to evidence claims.</a:t>
            </a:r>
            <a:endParaRPr lang="en-GB" sz="2400" dirty="0">
              <a:solidFill>
                <a:srgbClr val="FF0000"/>
              </a:solidFill>
              <a:latin typeface="Calibri" panose="020F0502020204030204" pitchFamily="34" charset="0"/>
              <a:ea typeface="+mj-ea"/>
              <a:cs typeface="Calibri" panose="020F0502020204030204" pitchFamily="34" charset="0"/>
            </a:endParaRP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a clear research and impact strategy;</a:t>
            </a: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a shared commitment to co-working and collegiality; evidence of EDI embedded across all elements of the research environment;</a:t>
            </a: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clear illustration of how income and infrastructure, including specialist spaces, supported research; </a:t>
            </a: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evidence of substantial engagement with commerce, the cultural industries and artistic creativity;</a:t>
            </a:r>
          </a:p>
          <a:p>
            <a:pPr marL="571500" indent="-571500">
              <a:lnSpc>
                <a:spcPct val="90000"/>
              </a:lnSpc>
              <a:spcBef>
                <a:spcPts val="1000"/>
              </a:spcBef>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significant contributions to fields within public life and leadership roles within the discipline</a:t>
            </a:r>
            <a:r>
              <a:rPr lang="en-GB" sz="2800" dirty="0">
                <a:solidFill>
                  <a:srgbClr val="4D738A"/>
                </a:solidFill>
                <a:latin typeface="Calibri" panose="020F0502020204030204" pitchFamily="34" charset="0"/>
                <a:ea typeface="+mj-ea"/>
                <a:cs typeface="Calibri" panose="020F0502020204030204" pitchFamily="34" charset="0"/>
              </a:rPr>
              <a:t>. </a:t>
            </a:r>
          </a:p>
          <a:p>
            <a:pPr marL="571500" indent="-571500">
              <a:lnSpc>
                <a:spcPct val="90000"/>
              </a:lnSpc>
              <a:spcBef>
                <a:spcPts val="1000"/>
              </a:spcBef>
              <a:buFont typeface="Arial" panose="020B0604020202020204" pitchFamily="34" charset="0"/>
              <a:buChar char="•"/>
            </a:pPr>
            <a:endParaRPr lang="en-GB" sz="36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954521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b="1" dirty="0">
                <a:solidFill>
                  <a:srgbClr val="4D738A"/>
                </a:solidFill>
                <a:latin typeface="Calibri"/>
                <a:ea typeface="Calibri"/>
                <a:cs typeface="Calibri"/>
              </a:rPr>
              <a:t>Main Panel D: Headlines</a:t>
            </a:r>
            <a:endParaRPr lang="en-US" dirty="0">
              <a:ea typeface="+mj-ea"/>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274218"/>
            <a:ext cx="10769600" cy="4978799"/>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Reflections on impact: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46.5% 4*, 37.6% 3*, 13.4% 2*, 2.2% 1*, .3% U</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cs typeface="Calibri" panose="020F0502020204030204" pitchFamily="34" charset="0"/>
              </a:rPr>
              <a:t>Strength of impact </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How impact is defined (“benefit, effect or change”, not a series of activities)</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The value of collaboration to impact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Ethical concerns</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Link between underpinning research and impact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Challenge for very small units</a:t>
            </a:r>
          </a:p>
        </p:txBody>
      </p:sp>
    </p:spTree>
    <p:extLst>
      <p:ext uri="{BB962C8B-B14F-4D97-AF65-F5344CB8AC3E}">
        <p14:creationId xmlns:p14="http://schemas.microsoft.com/office/powerpoint/2010/main" val="1801149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b="1" dirty="0">
                <a:solidFill>
                  <a:srgbClr val="4D738A"/>
                </a:solidFill>
                <a:latin typeface="Calibri"/>
                <a:ea typeface="Calibri"/>
                <a:cs typeface="Calibri"/>
              </a:rPr>
              <a:t>Main Panel D: Headlines</a:t>
            </a:r>
            <a:endParaRPr lang="en-US" dirty="0">
              <a:ea typeface="+mj-ea"/>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5903154"/>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Reflections on environment: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The average </a:t>
            </a:r>
            <a:r>
              <a:rPr lang="en-GB" sz="3200" dirty="0" err="1">
                <a:solidFill>
                  <a:srgbClr val="4D738A"/>
                </a:solidFill>
                <a:latin typeface="Calibri" panose="020F0502020204030204" pitchFamily="34" charset="0"/>
                <a:ea typeface="+mj-ea"/>
                <a:cs typeface="Calibri" panose="020F0502020204030204" pitchFamily="34" charset="0"/>
              </a:rPr>
              <a:t>fte</a:t>
            </a:r>
            <a:r>
              <a:rPr lang="en-GB" sz="3200" dirty="0">
                <a:solidFill>
                  <a:srgbClr val="4D738A"/>
                </a:solidFill>
                <a:latin typeface="Calibri" panose="020F0502020204030204" pitchFamily="34" charset="0"/>
                <a:ea typeface="+mj-ea"/>
                <a:cs typeface="Calibri" panose="020F0502020204030204" pitchFamily="34" charset="0"/>
              </a:rPr>
              <a:t> weighted environment sub-profile for the main panel was 47.8% world-leading (4*), 40.3% internationally excellent (3*) and 10.9% internationally recognised (2*). </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Challenges of the criteria</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Strengths and common issues encountered</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EDI</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Arts and Humanities and REF5a &amp; HEI institutional Covid-19 statements</a:t>
            </a:r>
          </a:p>
          <a:p>
            <a:pPr marL="228600" indent="-228600">
              <a:lnSpc>
                <a:spcPct val="90000"/>
              </a:lnSpc>
              <a:spcBef>
                <a:spcPts val="1000"/>
              </a:spcBef>
              <a:buFont typeface="Arial" panose="020B0604020202020204" pitchFamily="34" charset="0"/>
              <a:buChar char="•"/>
            </a:pPr>
            <a:endParaRPr lang="en-GB" sz="2400" dirty="0">
              <a:solidFill>
                <a:srgbClr val="4D738A"/>
              </a:solidFill>
              <a:latin typeface="Calibri" panose="020F0502020204030204" pitchFamily="34" charset="0"/>
              <a:ea typeface="+mj-ea"/>
              <a:cs typeface="Calibri" panose="020F0502020204030204" pitchFamily="34" charset="0"/>
            </a:endParaRPr>
          </a:p>
          <a:p>
            <a:endParaRPr lang="en-GB" dirty="0"/>
          </a:p>
        </p:txBody>
      </p:sp>
    </p:spTree>
    <p:extLst>
      <p:ext uri="{BB962C8B-B14F-4D97-AF65-F5344CB8AC3E}">
        <p14:creationId xmlns:p14="http://schemas.microsoft.com/office/powerpoint/2010/main" val="2577541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9"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1378839"/>
          </a:xfrm>
          <a:prstGeom prst="rect">
            <a:avLst/>
          </a:prstGeom>
        </p:spPr>
        <p:txBody>
          <a:bodyPr wrap="square" lIns="91440" tIns="45720" rIns="91440" bIns="45720" anchor="t">
            <a:spAutoFit/>
          </a:bodyPr>
          <a:lstStyle/>
          <a:p>
            <a:pPr lvl="1"/>
            <a:r>
              <a:rPr lang="en-GB" sz="4400" b="1" dirty="0">
                <a:solidFill>
                  <a:srgbClr val="4D738A"/>
                </a:solidFill>
                <a:latin typeface="Calibri"/>
                <a:ea typeface="Calibri"/>
                <a:cs typeface="Calibri"/>
              </a:rPr>
              <a:t>Main Panel D</a:t>
            </a:r>
            <a:endParaRPr lang="en-GB" sz="4400" dirty="0">
              <a:ea typeface="+mn-lt"/>
              <a:cs typeface="+mn-lt"/>
            </a:endParaRPr>
          </a:p>
          <a:p>
            <a:pPr marL="0" lvl="1">
              <a:lnSpc>
                <a:spcPct val="90000"/>
              </a:lnSpc>
              <a:spcBef>
                <a:spcPct val="0"/>
              </a:spcBef>
            </a:pPr>
            <a:endParaRPr lang="en-GB" sz="4400" dirty="0">
              <a:solidFill>
                <a:srgbClr val="4D738A"/>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438236"/>
            <a:ext cx="10769600" cy="4279120"/>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Details of the assessment process are provided in the Main Panel D report, but I will make reference to the assessment process today, providing observations on</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the assessment of outputs</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the assessment of environment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the assessment of impact</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what REF tells us about research in the arts and humanities</a:t>
            </a:r>
          </a:p>
          <a:p>
            <a:pPr lvl="1">
              <a:lnSpc>
                <a:spcPct val="90000"/>
              </a:lnSpc>
              <a:spcBef>
                <a:spcPts val="1000"/>
              </a:spcBef>
            </a:pPr>
            <a:endParaRPr lang="en-GB" sz="3200" dirty="0">
              <a:solidFill>
                <a:srgbClr val="4D738A"/>
              </a:solidFill>
              <a:latin typeface="Calibri" panose="020F0502020204030204" pitchFamily="34" charset="0"/>
              <a:ea typeface="+mj-ea"/>
              <a:cs typeface="Calibri" panose="020F0502020204030204" pitchFamily="34" charset="0"/>
            </a:endParaRPr>
          </a:p>
        </p:txBody>
      </p:sp>
      <p:sp>
        <p:nvSpPr>
          <p:cNvPr id="7" name="Rectangle 6">
            <a:extLst>
              <a:ext uri="{FF2B5EF4-FFF2-40B4-BE49-F238E27FC236}">
                <a16:creationId xmlns:a16="http://schemas.microsoft.com/office/drawing/2014/main" id="{7EB71C74-8032-2855-75DE-502788F2F2BB}"/>
              </a:ext>
            </a:extLst>
          </p:cNvPr>
          <p:cNvSpPr/>
          <p:nvPr/>
        </p:nvSpPr>
        <p:spPr>
          <a:xfrm>
            <a:off x="15988" y="39598"/>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054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9"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1378839"/>
          </a:xfrm>
          <a:prstGeom prst="rect">
            <a:avLst/>
          </a:prstGeom>
        </p:spPr>
        <p:txBody>
          <a:bodyPr wrap="square" lIns="91440" tIns="45720" rIns="91440" bIns="45720" anchor="t">
            <a:spAutoFit/>
          </a:bodyPr>
          <a:lstStyle/>
          <a:p>
            <a:pPr lvl="1"/>
            <a:r>
              <a:rPr lang="en-GB" sz="4400" b="1" dirty="0">
                <a:solidFill>
                  <a:srgbClr val="4D738A"/>
                </a:solidFill>
                <a:latin typeface="Calibri"/>
                <a:ea typeface="Calibri"/>
                <a:cs typeface="Calibri"/>
              </a:rPr>
              <a:t>Main Panel D</a:t>
            </a:r>
            <a:endParaRPr lang="en-GB" sz="4400" dirty="0">
              <a:ea typeface="+mn-lt"/>
              <a:cs typeface="+mn-lt"/>
            </a:endParaRPr>
          </a:p>
          <a:p>
            <a:pPr marL="0" lvl="1">
              <a:lnSpc>
                <a:spcPct val="90000"/>
              </a:lnSpc>
              <a:spcBef>
                <a:spcPct val="0"/>
              </a:spcBef>
            </a:pPr>
            <a:endParaRPr lang="en-GB" sz="4400" dirty="0">
              <a:solidFill>
                <a:srgbClr val="4D738A"/>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811541" y="1699492"/>
            <a:ext cx="10769600" cy="4213461"/>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What this session will not cover:</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Individual submissions or researchers</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Details of the assessment process not otherwise outlined in the reports </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How this translates into QR </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What the next REF will look like</a:t>
            </a:r>
          </a:p>
          <a:p>
            <a:pPr marL="685800" lvl="1" indent="-228600">
              <a:lnSpc>
                <a:spcPct val="90000"/>
              </a:lnSpc>
              <a:spcBef>
                <a:spcPts val="1000"/>
              </a:spcBef>
              <a:buFont typeface="Arial" panose="020B0604020202020204" pitchFamily="34" charset="0"/>
              <a:buChar char="•"/>
            </a:pPr>
            <a:endParaRPr lang="en-GB" sz="3200" dirty="0">
              <a:solidFill>
                <a:srgbClr val="4D738A"/>
              </a:solidFill>
              <a:latin typeface="Calibri" panose="020F0502020204030204" pitchFamily="34" charset="0"/>
              <a:ea typeface="+mj-ea"/>
              <a:cs typeface="Calibri" panose="020F0502020204030204" pitchFamily="34" charset="0"/>
            </a:endParaRPr>
          </a:p>
          <a:p>
            <a:pPr marL="685800" lvl="1" indent="-228600">
              <a:lnSpc>
                <a:spcPct val="90000"/>
              </a:lnSpc>
              <a:spcBef>
                <a:spcPts val="1000"/>
              </a:spcBef>
              <a:buFont typeface="Arial" panose="020B0604020202020204" pitchFamily="34" charset="0"/>
              <a:buChar char="•"/>
            </a:pPr>
            <a:endParaRPr lang="en-GB" dirty="0"/>
          </a:p>
        </p:txBody>
      </p:sp>
      <p:sp>
        <p:nvSpPr>
          <p:cNvPr id="7" name="Rectangle 6">
            <a:extLst>
              <a:ext uri="{FF2B5EF4-FFF2-40B4-BE49-F238E27FC236}">
                <a16:creationId xmlns:a16="http://schemas.microsoft.com/office/drawing/2014/main" id="{7EB71C74-8032-2855-75DE-502788F2F2BB}"/>
              </a:ext>
            </a:extLst>
          </p:cNvPr>
          <p:cNvSpPr/>
          <p:nvPr/>
        </p:nvSpPr>
        <p:spPr>
          <a:xfrm>
            <a:off x="15988" y="39598"/>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138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9"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80247" y="365126"/>
            <a:ext cx="8645236" cy="1378839"/>
          </a:xfrm>
          <a:prstGeom prst="rect">
            <a:avLst/>
          </a:prstGeom>
        </p:spPr>
        <p:txBody>
          <a:bodyPr wrap="square" lIns="91440" tIns="45720" rIns="91440" bIns="45720" anchor="t">
            <a:spAutoFit/>
          </a:bodyPr>
          <a:lstStyle/>
          <a:p>
            <a:pPr lvl="1"/>
            <a:r>
              <a:rPr lang="en-GB" sz="4400" b="1" dirty="0">
                <a:solidFill>
                  <a:srgbClr val="4D738A"/>
                </a:solidFill>
                <a:latin typeface="Calibri"/>
                <a:ea typeface="Calibri"/>
                <a:cs typeface="Calibri"/>
              </a:rPr>
              <a:t>Main Panel D</a:t>
            </a:r>
            <a:endParaRPr lang="en-GB" sz="4400" dirty="0">
              <a:ea typeface="+mn-lt"/>
              <a:cs typeface="+mn-lt"/>
            </a:endParaRPr>
          </a:p>
          <a:p>
            <a:pPr marL="0" lvl="1">
              <a:lnSpc>
                <a:spcPct val="90000"/>
              </a:lnSpc>
              <a:spcBef>
                <a:spcPct val="0"/>
              </a:spcBef>
            </a:pPr>
            <a:endParaRPr lang="en-GB" sz="4400" dirty="0">
              <a:solidFill>
                <a:srgbClr val="4D738A"/>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145624"/>
            <a:ext cx="10677094" cy="5165517"/>
          </a:xfrm>
          <a:prstGeom prst="rect">
            <a:avLst/>
          </a:prstGeom>
          <a:noFill/>
        </p:spPr>
        <p:txBody>
          <a:bodyPr wrap="square" rtlCol="0">
            <a:spAutoFit/>
          </a:bodyPr>
          <a:lstStyle/>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Post Stern REF 2021 - greater flexibility than in previous exercises</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1-5 outputs submitted per researcher</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Impact strategies now embedded in the unit environment template (REF5b)</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More staff submitted but less submissions: 554 submissions made in 2021 against 582 in 2014</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Decrease in the number of outputs from 39,321 in 2014 to 23,920 in 2021</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Some submissions brought together multiple disciplines</a:t>
            </a:r>
          </a:p>
        </p:txBody>
      </p:sp>
      <p:sp>
        <p:nvSpPr>
          <p:cNvPr id="7" name="Rectangle 6">
            <a:extLst>
              <a:ext uri="{FF2B5EF4-FFF2-40B4-BE49-F238E27FC236}">
                <a16:creationId xmlns:a16="http://schemas.microsoft.com/office/drawing/2014/main" id="{7EB71C74-8032-2855-75DE-502788F2F2BB}"/>
              </a:ext>
            </a:extLst>
          </p:cNvPr>
          <p:cNvSpPr/>
          <p:nvPr/>
        </p:nvSpPr>
        <p:spPr>
          <a:xfrm>
            <a:off x="62241"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066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9"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80247" y="365126"/>
            <a:ext cx="8645236" cy="1378839"/>
          </a:xfrm>
          <a:prstGeom prst="rect">
            <a:avLst/>
          </a:prstGeom>
        </p:spPr>
        <p:txBody>
          <a:bodyPr wrap="square" lIns="91440" tIns="45720" rIns="91440" bIns="45720" anchor="t">
            <a:spAutoFit/>
          </a:bodyPr>
          <a:lstStyle/>
          <a:p>
            <a:pPr lvl="1"/>
            <a:r>
              <a:rPr lang="en-GB" sz="4400" b="1" dirty="0">
                <a:solidFill>
                  <a:srgbClr val="4D738A"/>
                </a:solidFill>
                <a:latin typeface="Calibri"/>
                <a:ea typeface="Calibri"/>
                <a:cs typeface="Calibri"/>
              </a:rPr>
              <a:t>Main Panel D</a:t>
            </a:r>
            <a:endParaRPr lang="en-GB" sz="4400" dirty="0">
              <a:ea typeface="+mn-lt"/>
              <a:cs typeface="+mn-lt"/>
            </a:endParaRPr>
          </a:p>
          <a:p>
            <a:pPr marL="0" lvl="1">
              <a:lnSpc>
                <a:spcPct val="90000"/>
              </a:lnSpc>
              <a:spcBef>
                <a:spcPct val="0"/>
              </a:spcBef>
            </a:pPr>
            <a:endParaRPr lang="en-GB" sz="4400" dirty="0">
              <a:solidFill>
                <a:srgbClr val="4D738A"/>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A7BFC93A-C056-46ED-A003-8B67B50B5AB2}"/>
              </a:ext>
            </a:extLst>
          </p:cNvPr>
          <p:cNvSpPr txBox="1"/>
          <p:nvPr/>
        </p:nvSpPr>
        <p:spPr>
          <a:xfrm>
            <a:off x="904047" y="1145624"/>
            <a:ext cx="10677094" cy="4780796"/>
          </a:xfrm>
          <a:prstGeom prst="rect">
            <a:avLst/>
          </a:prstGeom>
          <a:noFill/>
        </p:spPr>
        <p:txBody>
          <a:bodyPr wrap="square" rtlCol="0">
            <a:spAutoFit/>
          </a:bodyPr>
          <a:lstStyle/>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Diversity in size of submissions – smallest unit 3fte in UoA31 (Theology and Religious Studies), largest unit at 191.67 </a:t>
            </a:r>
            <a:r>
              <a:rPr lang="en-GB" sz="3200" dirty="0" err="1">
                <a:solidFill>
                  <a:srgbClr val="4D738A"/>
                </a:solidFill>
                <a:latin typeface="Calibri" panose="020F0502020204030204" pitchFamily="34" charset="0"/>
                <a:ea typeface="+mj-ea"/>
                <a:cs typeface="Calibri" panose="020F0502020204030204" pitchFamily="34" charset="0"/>
              </a:rPr>
              <a:t>fte</a:t>
            </a:r>
            <a:r>
              <a:rPr lang="en-GB" sz="3200" dirty="0">
                <a:solidFill>
                  <a:srgbClr val="4D738A"/>
                </a:solidFill>
                <a:latin typeface="Calibri" panose="020F0502020204030204" pitchFamily="34" charset="0"/>
                <a:ea typeface="+mj-ea"/>
                <a:cs typeface="Calibri" panose="020F0502020204030204" pitchFamily="34" charset="0"/>
              </a:rPr>
              <a:t> in </a:t>
            </a:r>
            <a:r>
              <a:rPr lang="en-GB" sz="3200" dirty="0" err="1">
                <a:solidFill>
                  <a:srgbClr val="4D738A"/>
                </a:solidFill>
                <a:latin typeface="Calibri" panose="020F0502020204030204" pitchFamily="34" charset="0"/>
                <a:ea typeface="+mj-ea"/>
                <a:cs typeface="Calibri" panose="020F0502020204030204" pitchFamily="34" charset="0"/>
              </a:rPr>
              <a:t>UoA</a:t>
            </a:r>
            <a:r>
              <a:rPr lang="en-GB" sz="3200" dirty="0">
                <a:solidFill>
                  <a:srgbClr val="4D738A"/>
                </a:solidFill>
                <a:latin typeface="Calibri" panose="020F0502020204030204" pitchFamily="34" charset="0"/>
                <a:ea typeface="+mj-ea"/>
                <a:cs typeface="Calibri" panose="020F0502020204030204" pitchFamily="34" charset="0"/>
              </a:rPr>
              <a:t> 32 (Art and Design: History, Practice and Theory) </a:t>
            </a: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Four of the sub-panels received  submissions in excess of 100 </a:t>
            </a:r>
            <a:r>
              <a:rPr lang="en-GB" sz="3200" dirty="0" err="1">
                <a:solidFill>
                  <a:srgbClr val="4D738A"/>
                </a:solidFill>
                <a:latin typeface="Calibri" panose="020F0502020204030204" pitchFamily="34" charset="0"/>
                <a:ea typeface="+mj-ea"/>
                <a:cs typeface="Calibri" panose="020F0502020204030204" pitchFamily="34" charset="0"/>
              </a:rPr>
              <a:t>fte</a:t>
            </a:r>
            <a:r>
              <a:rPr lang="en-GB" sz="3200" dirty="0">
                <a:solidFill>
                  <a:srgbClr val="4D738A"/>
                </a:solidFill>
                <a:latin typeface="Calibri" panose="020F0502020204030204" pitchFamily="34" charset="0"/>
                <a:ea typeface="+mj-ea"/>
                <a:cs typeface="Calibri" panose="020F0502020204030204" pitchFamily="34" charset="0"/>
              </a:rPr>
              <a:t>, one (</a:t>
            </a:r>
            <a:r>
              <a:rPr lang="en-GB" sz="3200" dirty="0" err="1">
                <a:solidFill>
                  <a:srgbClr val="4D738A"/>
                </a:solidFill>
                <a:latin typeface="Calibri" panose="020F0502020204030204" pitchFamily="34" charset="0"/>
                <a:ea typeface="+mj-ea"/>
                <a:cs typeface="Calibri" panose="020F0502020204030204" pitchFamily="34" charset="0"/>
              </a:rPr>
              <a:t>UoA</a:t>
            </a:r>
            <a:r>
              <a:rPr lang="en-GB" sz="3200" dirty="0">
                <a:solidFill>
                  <a:srgbClr val="4D738A"/>
                </a:solidFill>
                <a:latin typeface="Calibri" panose="020F0502020204030204" pitchFamily="34" charset="0"/>
                <a:ea typeface="+mj-ea"/>
                <a:cs typeface="Calibri" panose="020F0502020204030204" pitchFamily="34" charset="0"/>
              </a:rPr>
              <a:t> 33, Music, Drama, Dance, Performing Arts, Film and Screen Studies) had no submission over 40 </a:t>
            </a:r>
            <a:r>
              <a:rPr lang="en-GB" sz="3200" dirty="0" err="1">
                <a:solidFill>
                  <a:srgbClr val="4D738A"/>
                </a:solidFill>
                <a:latin typeface="Calibri" panose="020F0502020204030204" pitchFamily="34" charset="0"/>
                <a:ea typeface="+mj-ea"/>
                <a:cs typeface="Calibri" panose="020F0502020204030204" pitchFamily="34" charset="0"/>
              </a:rPr>
              <a:t>fte</a:t>
            </a:r>
            <a:endParaRPr lang="en-GB" sz="3200" dirty="0">
              <a:solidFill>
                <a:srgbClr val="4D738A"/>
              </a:solidFill>
              <a:latin typeface="Calibri" panose="020F0502020204030204" pitchFamily="34" charset="0"/>
              <a:ea typeface="+mj-ea"/>
              <a:cs typeface="Calibri" panose="020F0502020204030204" pitchFamily="34" charset="0"/>
            </a:endParaRPr>
          </a:p>
          <a:p>
            <a:pPr marL="68580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Excellence comes in many shapes and sizes – the value of diversity in our disciplines; b</a:t>
            </a:r>
            <a:r>
              <a:rPr lang="en-GB" sz="3200" dirty="0">
                <a:solidFill>
                  <a:srgbClr val="4D738A"/>
                </a:solidFill>
                <a:latin typeface="Calibri" panose="020F0502020204030204" pitchFamily="34" charset="0"/>
                <a:cs typeface="Calibri" panose="020F0502020204030204" pitchFamily="34" charset="0"/>
              </a:rPr>
              <a:t>ig does not always mean best</a:t>
            </a:r>
            <a:endParaRPr lang="en-GB" sz="3200" dirty="0">
              <a:solidFill>
                <a:srgbClr val="4D738A"/>
              </a:solidFill>
              <a:latin typeface="Calibri" panose="020F0502020204030204" pitchFamily="34" charset="0"/>
              <a:ea typeface="+mj-ea"/>
              <a:cs typeface="Calibri" panose="020F0502020204030204" pitchFamily="34" charset="0"/>
            </a:endParaRPr>
          </a:p>
        </p:txBody>
      </p:sp>
      <p:sp>
        <p:nvSpPr>
          <p:cNvPr id="7" name="Rectangle 6">
            <a:extLst>
              <a:ext uri="{FF2B5EF4-FFF2-40B4-BE49-F238E27FC236}">
                <a16:creationId xmlns:a16="http://schemas.microsoft.com/office/drawing/2014/main" id="{7EB71C74-8032-2855-75DE-502788F2F2BB}"/>
              </a:ext>
            </a:extLst>
          </p:cNvPr>
          <p:cNvSpPr/>
          <p:nvPr/>
        </p:nvSpPr>
        <p:spPr>
          <a:xfrm>
            <a:off x="62241"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360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838200" y="1096878"/>
            <a:ext cx="11018734" cy="2492990"/>
          </a:xfrm>
          <a:prstGeom prst="rect">
            <a:avLst/>
          </a:prstGeom>
        </p:spPr>
        <p:txBody>
          <a:bodyPr wrap="square">
            <a:spAutoFit/>
          </a:bodyPr>
          <a:lstStyle/>
          <a:p>
            <a:pPr marL="800100" lvl="1" indent="-342900">
              <a:buFont typeface="Arial" panose="020B0604020202020204" pitchFamily="34" charset="0"/>
              <a:buChar char="•"/>
            </a:pPr>
            <a:endParaRPr lang="en-GB" sz="2800" dirty="0">
              <a:solidFill>
                <a:srgbClr val="4D738A"/>
              </a:solidFill>
              <a:latin typeface="+mj-lt"/>
            </a:endParaRPr>
          </a:p>
          <a:p>
            <a:pPr lvl="1"/>
            <a:endParaRPr lang="en-GB" sz="2800" dirty="0">
              <a:solidFill>
                <a:srgbClr val="4D738A"/>
              </a:solidFill>
              <a:latin typeface="+mj-lt"/>
            </a:endParaRPr>
          </a:p>
          <a:p>
            <a:pPr marL="800100" lvl="1" indent="-342900">
              <a:buFont typeface="Arial" panose="020B0604020202020204" pitchFamily="34" charset="0"/>
              <a:buChar char="•"/>
            </a:pPr>
            <a:endParaRPr lang="en-GB" sz="2800" dirty="0">
              <a:solidFill>
                <a:srgbClr val="4D738A"/>
              </a:solidFill>
              <a:latin typeface="+mj-lt"/>
            </a:endParaRPr>
          </a:p>
          <a:p>
            <a:pPr marL="800100" lvl="1" indent="-342900">
              <a:buFont typeface="Arial" panose="020B0604020202020204" pitchFamily="34" charset="0"/>
              <a:buChar char="•"/>
            </a:pPr>
            <a:endParaRPr lang="en-GB" sz="2800" dirty="0">
              <a:solidFill>
                <a:srgbClr val="4D738A"/>
              </a:solidFill>
              <a:latin typeface="+mj-lt"/>
            </a:endParaRPr>
          </a:p>
          <a:p>
            <a:pPr marL="342900" indent="-342900">
              <a:buFont typeface="Arial" panose="020B0604020202020204" pitchFamily="34" charset="0"/>
              <a:buChar char="•"/>
            </a:pPr>
            <a:endParaRPr lang="en-GB" sz="4400" b="1" dirty="0">
              <a:solidFill>
                <a:srgbClr val="FF9F19"/>
              </a:solidFill>
              <a:latin typeface="+mj-lt"/>
            </a:endParaRPr>
          </a:p>
        </p:txBody>
      </p:sp>
      <p:sp>
        <p:nvSpPr>
          <p:cNvPr id="7" name="Title 1">
            <a:extLst>
              <a:ext uri="{FF2B5EF4-FFF2-40B4-BE49-F238E27FC236}">
                <a16:creationId xmlns:a16="http://schemas.microsoft.com/office/drawing/2014/main" id="{7914FE9E-1975-4065-B986-88B0C0A00E6A}"/>
              </a:ext>
            </a:extLst>
          </p:cNvPr>
          <p:cNvSpPr txBox="1">
            <a:spLocks/>
          </p:cNvSpPr>
          <p:nvPr/>
        </p:nvSpPr>
        <p:spPr>
          <a:xfrm>
            <a:off x="785863" y="147884"/>
            <a:ext cx="8714157" cy="89406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4D738A"/>
                </a:solidFill>
                <a:latin typeface="Calibri" panose="020F0502020204030204" pitchFamily="34" charset="0"/>
                <a:cs typeface="Calibri" panose="020F0502020204030204" pitchFamily="34" charset="0"/>
              </a:rPr>
              <a:t>Main Panel D: </a:t>
            </a:r>
            <a:r>
              <a:rPr lang="en-GB" sz="4400" b="1" dirty="0">
                <a:solidFill>
                  <a:srgbClr val="4D738A"/>
                </a:solidFill>
                <a:latin typeface="Calibri" panose="020F0502020204030204" pitchFamily="34" charset="0"/>
                <a:cs typeface="Calibri" panose="020F0502020204030204" pitchFamily="34" charset="0"/>
              </a:rPr>
              <a:t>Assessment processes</a:t>
            </a:r>
          </a:p>
          <a:p>
            <a:endParaRPr lang="en-GB" b="1" dirty="0">
              <a:solidFill>
                <a:srgbClr val="4D738A"/>
              </a:solidFill>
              <a:latin typeface="Calibri" panose="020F0502020204030204" pitchFamily="34" charset="0"/>
              <a:cs typeface="Calibri" panose="020F0502020204030204" pitchFamily="34" charset="0"/>
            </a:endParaRPr>
          </a:p>
          <a:p>
            <a:endParaRPr lang="en-GB" b="1" dirty="0">
              <a:solidFill>
                <a:srgbClr val="4D738A"/>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CF7DEDF7-D034-41AB-8537-9D031D0E1B5E}"/>
              </a:ext>
            </a:extLst>
          </p:cNvPr>
          <p:cNvSpPr txBox="1"/>
          <p:nvPr/>
        </p:nvSpPr>
        <p:spPr>
          <a:xfrm>
            <a:off x="838200" y="1096878"/>
            <a:ext cx="11126149" cy="4893647"/>
          </a:xfrm>
          <a:prstGeom prst="rect">
            <a:avLst/>
          </a:prstGeom>
          <a:noFill/>
        </p:spPr>
        <p:txBody>
          <a:bodyPr wrap="square" rtlCol="0">
            <a:spAutoFit/>
          </a:bodyPr>
          <a:lstStyle/>
          <a:p>
            <a:pPr>
              <a:spcAft>
                <a:spcPts val="1200"/>
              </a:spcAft>
            </a:pPr>
            <a:r>
              <a:rPr lang="en-US" sz="3200" b="1" dirty="0">
                <a:solidFill>
                  <a:srgbClr val="4D738A"/>
                </a:solidFill>
                <a:latin typeface="Arial" panose="020B0604020202020204" pitchFamily="34" charset="0"/>
                <a:cs typeface="Calibri" panose="020F0502020204030204" pitchFamily="34" charset="0"/>
              </a:rPr>
              <a:t>Key Principles	</a:t>
            </a:r>
          </a:p>
          <a:p>
            <a:pPr marL="457200" indent="-457200">
              <a:spcAft>
                <a:spcPts val="1200"/>
              </a:spcAft>
              <a:buFont typeface="Arial" panose="020B0604020202020204" pitchFamily="34" charset="0"/>
              <a:buChar char="•"/>
            </a:pPr>
            <a:r>
              <a:rPr lang="en-US" sz="2400" dirty="0">
                <a:solidFill>
                  <a:srgbClr val="4D738A"/>
                </a:solidFill>
                <a:latin typeface="Calibri" panose="020F0502020204030204" pitchFamily="34" charset="0"/>
                <a:ea typeface="+mj-ea"/>
                <a:cs typeface="Calibri" panose="020F0502020204030204" pitchFamily="34" charset="0"/>
              </a:rPr>
              <a:t>Readers were identified on the basis of their expertise to assess the various elements of a submission allocated to them and to recommend quality grades. </a:t>
            </a:r>
          </a:p>
          <a:p>
            <a:pPr marL="457200" indent="-457200">
              <a:spcAft>
                <a:spcPts val="1200"/>
              </a:spcAft>
              <a:buFont typeface="Arial" panose="020B0604020202020204" pitchFamily="34" charset="0"/>
              <a:buChar char="•"/>
            </a:pPr>
            <a:r>
              <a:rPr lang="en-US" sz="2400" dirty="0">
                <a:solidFill>
                  <a:srgbClr val="4D738A"/>
                </a:solidFill>
                <a:latin typeface="Calibri" panose="020F0502020204030204" pitchFamily="34" charset="0"/>
                <a:ea typeface="+mj-ea"/>
                <a:cs typeface="Calibri" panose="020F0502020204030204" pitchFamily="34" charset="0"/>
              </a:rPr>
              <a:t>This was a collaborative process, and each submission was assessed by a range of sub-panel members, who collectively contributed to a robust assessment of every element of the submission.</a:t>
            </a:r>
            <a:r>
              <a:rPr lang="en-GB" sz="2400" dirty="0">
                <a:solidFill>
                  <a:srgbClr val="4D738A"/>
                </a:solidFill>
                <a:latin typeface="Calibri" panose="020F0502020204030204" pitchFamily="34" charset="0"/>
                <a:ea typeface="+mj-ea"/>
                <a:cs typeface="Calibri" panose="020F0502020204030204" pitchFamily="34" charset="0"/>
              </a:rPr>
              <a:t> </a:t>
            </a:r>
          </a:p>
          <a:p>
            <a:pPr marL="457200" indent="-457200">
              <a:spcAft>
                <a:spcPts val="1200"/>
              </a:spcAft>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Bias Mitigation and Intention Plans were developed by the main panel and each sub-panel and actively reviewed at every meeting to ensure that panellists were reflecting on and mitigating potential bias in assessment.</a:t>
            </a:r>
          </a:p>
          <a:p>
            <a:pPr marL="457200" indent="-457200">
              <a:spcAft>
                <a:spcPts val="1200"/>
              </a:spcAft>
              <a:buFont typeface="Arial" panose="020B0604020202020204" pitchFamily="34" charset="0"/>
              <a:buChar char="•"/>
            </a:pPr>
            <a:r>
              <a:rPr lang="en-GB" sz="2400" dirty="0">
                <a:solidFill>
                  <a:srgbClr val="4D738A"/>
                </a:solidFill>
                <a:latin typeface="Calibri" panose="020F0502020204030204" pitchFamily="34" charset="0"/>
                <a:ea typeface="+mj-ea"/>
                <a:cs typeface="Calibri" panose="020F0502020204030204" pitchFamily="34" charset="0"/>
              </a:rPr>
              <a:t>Conflicts of interest were carefully managed, with panellists leaving the meeting when any material with which they had a conflict was under discussion.</a:t>
            </a:r>
          </a:p>
        </p:txBody>
      </p:sp>
    </p:spTree>
    <p:extLst>
      <p:ext uri="{BB962C8B-B14F-4D97-AF65-F5344CB8AC3E}">
        <p14:creationId xmlns:p14="http://schemas.microsoft.com/office/powerpoint/2010/main" val="1483991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838200" y="1238492"/>
            <a:ext cx="11018734" cy="5447645"/>
          </a:xfrm>
          <a:prstGeom prst="rect">
            <a:avLst/>
          </a:prstGeom>
        </p:spPr>
        <p:txBody>
          <a:bodyPr wrap="square">
            <a:spAutoFit/>
          </a:bodyPr>
          <a:lstStyle/>
          <a:p>
            <a:pPr marL="457200" indent="-457200">
              <a:spcAft>
                <a:spcPts val="1200"/>
              </a:spcAft>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Each assessment element started with an initial calibration process across Main Panel D and within each sub-panel</a:t>
            </a:r>
          </a:p>
          <a:p>
            <a:pPr marL="457200" indent="-457200">
              <a:spcAft>
                <a:spcPts val="1200"/>
              </a:spcAft>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Further calibration on each element was undertaken across the 4 main panels</a:t>
            </a:r>
          </a:p>
          <a:p>
            <a:pPr marL="457200" indent="-457200">
              <a:spcAft>
                <a:spcPts val="1200"/>
              </a:spcAft>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Moderation was an on-going process throughout the assessment period and regularly discussed</a:t>
            </a:r>
          </a:p>
          <a:p>
            <a:pPr marL="457200" indent="-457200">
              <a:spcAft>
                <a:spcPts val="1200"/>
              </a:spcAft>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Main Panel D reviewed emerging profiles to ensure that the criteria were being applied consistently across the sub-panels</a:t>
            </a:r>
          </a:p>
          <a:p>
            <a:pPr marL="457200" indent="-457200">
              <a:spcAft>
                <a:spcPts val="1200"/>
              </a:spcAft>
              <a:buFont typeface="Arial" panose="020B0604020202020204" pitchFamily="34" charset="0"/>
              <a:buChar char="•"/>
            </a:pPr>
            <a:r>
              <a:rPr lang="en-GB" sz="2800" dirty="0">
                <a:solidFill>
                  <a:srgbClr val="4D738A"/>
                </a:solidFill>
                <a:latin typeface="Calibri" panose="020F0502020204030204" pitchFamily="34" charset="0"/>
                <a:ea typeface="+mj-ea"/>
                <a:cs typeface="Calibri" panose="020F0502020204030204" pitchFamily="34" charset="0"/>
              </a:rPr>
              <a:t>Main Panel D International and User Members were actively engaged in reviewing outputs, impact and environment across the sub-panels to ensure consistent application of the criteria</a:t>
            </a:r>
          </a:p>
        </p:txBody>
      </p:sp>
      <p:sp>
        <p:nvSpPr>
          <p:cNvPr id="7" name="Title 1">
            <a:extLst>
              <a:ext uri="{FF2B5EF4-FFF2-40B4-BE49-F238E27FC236}">
                <a16:creationId xmlns:a16="http://schemas.microsoft.com/office/drawing/2014/main" id="{7914FE9E-1975-4065-B986-88B0C0A00E6A}"/>
              </a:ext>
            </a:extLst>
          </p:cNvPr>
          <p:cNvSpPr txBox="1">
            <a:spLocks/>
          </p:cNvSpPr>
          <p:nvPr/>
        </p:nvSpPr>
        <p:spPr>
          <a:xfrm>
            <a:off x="730785" y="254512"/>
            <a:ext cx="8714157" cy="1111301"/>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4D738A"/>
                </a:solidFill>
                <a:latin typeface="Calibri" panose="020F0502020204030204" pitchFamily="34" charset="0"/>
                <a:cs typeface="Calibri" panose="020F0502020204030204" pitchFamily="34" charset="0"/>
              </a:rPr>
              <a:t>Main Panel D:  Calibration, Moderation</a:t>
            </a:r>
          </a:p>
        </p:txBody>
      </p:sp>
    </p:spTree>
    <p:extLst>
      <p:ext uri="{BB962C8B-B14F-4D97-AF65-F5344CB8AC3E}">
        <p14:creationId xmlns:p14="http://schemas.microsoft.com/office/powerpoint/2010/main" val="369223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Rectangle 5"/>
          <p:cNvSpPr/>
          <p:nvPr/>
        </p:nvSpPr>
        <p:spPr>
          <a:xfrm>
            <a:off x="904047" y="468806"/>
            <a:ext cx="8721436" cy="701731"/>
          </a:xfrm>
          <a:prstGeom prst="rect">
            <a:avLst/>
          </a:prstGeom>
        </p:spPr>
        <p:txBody>
          <a:bodyPr wrap="square" lIns="91440" tIns="45720" rIns="91440" bIns="45720" anchor="t">
            <a:spAutoFit/>
          </a:bodyPr>
          <a:lstStyle/>
          <a:p>
            <a:pPr marL="0" lvl="1">
              <a:lnSpc>
                <a:spcPct val="90000"/>
              </a:lnSpc>
              <a:spcBef>
                <a:spcPct val="0"/>
              </a:spcBef>
            </a:pPr>
            <a:r>
              <a:rPr lang="en-GB" sz="4400" dirty="0">
                <a:solidFill>
                  <a:srgbClr val="4D738A"/>
                </a:solidFill>
                <a:latin typeface="Calibri" panose="020F0502020204030204" pitchFamily="34" charset="0"/>
                <a:ea typeface="+mj-ea"/>
                <a:cs typeface="Calibri" panose="020F0502020204030204" pitchFamily="34" charset="0"/>
              </a:rPr>
              <a:t>Sub-panel 33 headlines</a:t>
            </a:r>
          </a:p>
        </p:txBody>
      </p:sp>
      <p:sp>
        <p:nvSpPr>
          <p:cNvPr id="4" name="TextBox 3">
            <a:extLst>
              <a:ext uri="{FF2B5EF4-FFF2-40B4-BE49-F238E27FC236}">
                <a16:creationId xmlns:a16="http://schemas.microsoft.com/office/drawing/2014/main" id="{A7BFC93A-C056-46ED-A003-8B67B50B5AB2}"/>
              </a:ext>
            </a:extLst>
          </p:cNvPr>
          <p:cNvSpPr txBox="1"/>
          <p:nvPr/>
        </p:nvSpPr>
        <p:spPr>
          <a:xfrm>
            <a:off x="1087334" y="1699492"/>
            <a:ext cx="10769600" cy="3247043"/>
          </a:xfrm>
          <a:prstGeom prst="rect">
            <a:avLst/>
          </a:prstGeom>
          <a:noFill/>
        </p:spPr>
        <p:txBody>
          <a:bodyPr wrap="square" rtlCol="0">
            <a:spAutoFit/>
          </a:bodyPr>
          <a:lstStyle/>
          <a:p>
            <a:pPr algn="ctr">
              <a:lnSpc>
                <a:spcPct val="90000"/>
              </a:lnSpc>
              <a:spcBef>
                <a:spcPts val="1000"/>
              </a:spcBef>
            </a:pPr>
            <a:r>
              <a:rPr lang="en-GB" sz="4000" u="sng" dirty="0">
                <a:solidFill>
                  <a:srgbClr val="4D738A"/>
                </a:solidFill>
                <a:latin typeface="Calibri" panose="020F0502020204030204" pitchFamily="34" charset="0"/>
                <a:ea typeface="+mj-ea"/>
                <a:cs typeface="Calibri" panose="020F0502020204030204" pitchFamily="34" charset="0"/>
              </a:rPr>
              <a:t>Summary of submissions</a:t>
            </a:r>
          </a:p>
          <a:p>
            <a:pPr marL="51435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84 submissions were received from 77 HEIs with 7 multiple submissions</a:t>
            </a:r>
          </a:p>
          <a:p>
            <a:pPr marL="51435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Submission size ranged from 3.6 to 39.63 </a:t>
            </a:r>
            <a:r>
              <a:rPr lang="en-GB" sz="3200" dirty="0" err="1">
                <a:solidFill>
                  <a:srgbClr val="4D738A"/>
                </a:solidFill>
                <a:latin typeface="Calibri" panose="020F0502020204030204" pitchFamily="34" charset="0"/>
                <a:ea typeface="+mj-ea"/>
                <a:cs typeface="Calibri" panose="020F0502020204030204" pitchFamily="34" charset="0"/>
              </a:rPr>
              <a:t>fte</a:t>
            </a:r>
            <a:r>
              <a:rPr lang="en-GB" sz="3200" dirty="0">
                <a:solidFill>
                  <a:srgbClr val="4D738A"/>
                </a:solidFill>
                <a:latin typeface="Calibri" panose="020F0502020204030204" pitchFamily="34" charset="0"/>
                <a:ea typeface="+mj-ea"/>
                <a:cs typeface="Calibri" panose="020F0502020204030204" pitchFamily="34" charset="0"/>
              </a:rPr>
              <a:t>, with a total of 1,712 staff submitted</a:t>
            </a:r>
          </a:p>
          <a:p>
            <a:pPr marL="514350" lvl="1" indent="-228600">
              <a:lnSpc>
                <a:spcPct val="90000"/>
              </a:lnSpc>
              <a:spcBef>
                <a:spcPts val="1000"/>
              </a:spcBef>
              <a:buFont typeface="Arial" panose="020B0604020202020204" pitchFamily="34" charset="0"/>
              <a:buChar char="•"/>
            </a:pPr>
            <a:r>
              <a:rPr lang="en-GB" sz="3200" dirty="0">
                <a:solidFill>
                  <a:srgbClr val="4D738A"/>
                </a:solidFill>
                <a:latin typeface="Calibri" panose="020F0502020204030204" pitchFamily="34" charset="0"/>
                <a:ea typeface="+mj-ea"/>
                <a:cs typeface="Calibri" panose="020F0502020204030204" pitchFamily="34" charset="0"/>
              </a:rPr>
              <a:t>3,707 outputs and 197 impact case studies were submitted</a:t>
            </a:r>
          </a:p>
        </p:txBody>
      </p:sp>
    </p:spTree>
    <p:extLst>
      <p:ext uri="{BB962C8B-B14F-4D97-AF65-F5344CB8AC3E}">
        <p14:creationId xmlns:p14="http://schemas.microsoft.com/office/powerpoint/2010/main" val="770376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E532D91EE2E54380687471D92196AB" ma:contentTypeVersion="4" ma:contentTypeDescription="Create a new document." ma:contentTypeScope="" ma:versionID="f6153afc73c27ceaaf8f534e414e464f">
  <xsd:schema xmlns:xsd="http://www.w3.org/2001/XMLSchema" xmlns:xs="http://www.w3.org/2001/XMLSchema" xmlns:p="http://schemas.microsoft.com/office/2006/metadata/properties" xmlns:ns2="0b1c51e8-8d8c-4833-9520-7746b101ddcc" targetNamespace="http://schemas.microsoft.com/office/2006/metadata/properties" ma:root="true" ma:fieldsID="9dc704bcf9cd19dbca43d6cc3aa8c5ee" ns2:_="">
    <xsd:import namespace="0b1c51e8-8d8c-4833-9520-7746b101dd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c51e8-8d8c-4833-9520-7746b101dd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D52677-59C4-494F-90B6-30F253F9573F}">
  <ds:schemaRefs>
    <ds:schemaRef ds:uri="http://schemas.microsoft.com/office/2006/metadata/properties"/>
    <ds:schemaRef ds:uri="http://purl.org/dc/elements/1.1/"/>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0b1c51e8-8d8c-4833-9520-7746b101ddcc"/>
    <ds:schemaRef ds:uri="http://www.w3.org/XML/1998/namespace"/>
  </ds:schemaRefs>
</ds:datastoreItem>
</file>

<file path=customXml/itemProps2.xml><?xml version="1.0" encoding="utf-8"?>
<ds:datastoreItem xmlns:ds="http://schemas.openxmlformats.org/officeDocument/2006/customXml" ds:itemID="{77C8D308-240E-4631-A229-5D918E6F7A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1c51e8-8d8c-4833-9520-7746b101dd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69468C-CF51-4143-9B3E-42C793E63E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4684</TotalTime>
  <Words>1767</Words>
  <Application>Microsoft Macintosh PowerPoint</Application>
  <PresentationFormat>Widescreen</PresentationFormat>
  <Paragraphs>270</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Boggan - REF</dc:creator>
  <cp:lastModifiedBy>Sarah Whatley</cp:lastModifiedBy>
  <cp:revision>36</cp:revision>
  <dcterms:created xsi:type="dcterms:W3CDTF">2022-04-25T14:58:35Z</dcterms:created>
  <dcterms:modified xsi:type="dcterms:W3CDTF">2022-06-16T09:58:03Z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0x010100F6E532D91EE2E54380687471D92196AB</vt:lpwstr>
  </property>
</Properties>
</file>